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38_75B54609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117_1B8476DE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135_70B137A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95" r:id="rId4"/>
    <p:sldId id="258" r:id="rId5"/>
    <p:sldId id="296" r:id="rId6"/>
    <p:sldId id="266" r:id="rId7"/>
    <p:sldId id="313" r:id="rId8"/>
    <p:sldId id="314" r:id="rId9"/>
    <p:sldId id="315" r:id="rId10"/>
    <p:sldId id="316" r:id="rId11"/>
    <p:sldId id="312" r:id="rId12"/>
    <p:sldId id="317" r:id="rId13"/>
    <p:sldId id="318" r:id="rId14"/>
    <p:sldId id="265" r:id="rId15"/>
    <p:sldId id="319" r:id="rId16"/>
    <p:sldId id="260" r:id="rId17"/>
    <p:sldId id="307" r:id="rId18"/>
    <p:sldId id="323" r:id="rId19"/>
    <p:sldId id="308" r:id="rId20"/>
    <p:sldId id="279" r:id="rId21"/>
    <p:sldId id="280" r:id="rId22"/>
    <p:sldId id="322" r:id="rId23"/>
    <p:sldId id="310" r:id="rId24"/>
    <p:sldId id="300" r:id="rId25"/>
    <p:sldId id="289" r:id="rId26"/>
    <p:sldId id="290" r:id="rId27"/>
    <p:sldId id="30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87F63-CC83-1A30-F3C2-58F782DFCB42}" name="Stephanie Cornwell" initials="SC" userId="S::stephanie@ez-erc.com::ab120764-c8ec-49f7-8cfa-7f7662788d4a" providerId="AD"/>
  <p188:author id="{C71588B9-A9E6-8C5F-AFF1-D7CAF153F9C7}" name="Victoria Beck" initials="VB" userId="S::victoria@ez-erc.com::6aaab95c-f434-45e8-85a2-9c4957275d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omments/modernComment_117_1B8476D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8A1180-27F4-4FBD-9038-A09507A9BAA6}" authorId="{A3C87F63-CC83-1A30-F3C2-58F782DFCB42}" status="resolved" created="2023-07-21T19:06:26.26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61666014" sldId="279"/>
      <ac:spMk id="8" creationId="{00000000-0000-0000-0000-000000000000}"/>
    </ac:deMkLst>
    <p188:txBody>
      <a:bodyPr/>
      <a:lstStyle/>
      <a:p>
        <a:r>
          <a:rPr lang="en-US"/>
          <a:t>Don't underline</a:t>
        </a:r>
      </a:p>
    </p188:txBody>
  </p188:cm>
</p188:cmLst>
</file>

<file path=ppt/comments/modernComment_135_70B137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7F8CDE-4C86-4961-A482-A6782B7AE875}" authorId="{A3C87F63-CC83-1A30-F3C2-58F782DFCB42}" status="resolved" created="2023-07-20T14:08:10.9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90662313" sldId="309"/>
      <ac:spMk id="4" creationId="{069ADE4B-3299-F099-E052-86748E098B8D}"/>
    </ac:deMkLst>
    <p188:txBody>
      <a:bodyPr/>
      <a:lstStyle/>
      <a:p>
        <a:r>
          <a:rPr lang="en-US"/>
          <a:t>Change to Adam, Kyle, JJ, and Tori</a:t>
        </a:r>
      </a:p>
    </p188:txBody>
  </p188:cm>
</p188:cmLst>
</file>

<file path=ppt/comments/modernComment_138_75B546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53C41B-0A7A-4414-85C4-C14856DAE32C}" authorId="{C71588B9-A9E6-8C5F-AFF1-D7CAF153F9C7}" status="resolved" created="2023-07-21T11:57:34.2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74814217" sldId="312"/>
      <ac:spMk id="9" creationId="{00000000-0000-0000-0000-000000000000}"/>
    </ac:deMkLst>
    <p188:txBody>
      <a:bodyPr/>
      <a:lstStyle/>
      <a:p>
        <a:r>
          <a:rPr lang="en-US"/>
          <a:t>Small edit in final bullet.</a:t>
        </a:r>
      </a:p>
    </p188:txBody>
  </p188:cm>
  <p188:cm id="{19A9F45E-340F-41B7-BAB9-AE8905CA24D3}" authorId="{A3C87F63-CC83-1A30-F3C2-58F782DFCB42}" status="resolved" created="2023-07-21T18:53:45.7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74814217" sldId="312"/>
      <ac:spMk id="5" creationId="{6C2C9274-1F71-86DA-B175-FCD798328F7C}"/>
    </ac:deMkLst>
    <p188:txBody>
      <a:bodyPr/>
      <a:lstStyle/>
      <a:p>
        <a:r>
          <a:rPr lang="en-US"/>
          <a:t>Add aggregation slide here.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EA620-0580-4ABA-9F4B-F3BC0D1E5A9E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DB7CA-4360-4F53-9E6F-029D3781C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0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8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Jeff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871B2431-D351-4C6E-A3CF-9DFAC0E3E050}" type="slidenum">
              <a:rPr lang="cs-CZ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10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11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96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13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C643C-FB1E-45D9-963B-BC22911E8F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7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dirty="0"/>
              <a:t>Tori </a:t>
            </a:r>
          </a:p>
          <a:p>
            <a:endParaRPr lang="en-US" dirty="0"/>
          </a:p>
          <a:p>
            <a:r>
              <a:rPr lang="en-US" dirty="0"/>
              <a:t>Just because overall revenue did not decrease, that does not mean that parts of your business did not suffer from pandemic-related restrictions. </a:t>
            </a:r>
          </a:p>
          <a:p>
            <a:endParaRPr lang="en-US" dirty="0"/>
          </a:p>
          <a:p>
            <a:r>
              <a:rPr lang="en-US" dirty="0"/>
              <a:t>Examples of how the suspension of operations test can be applied to restaurants like yours include:</a:t>
            </a:r>
          </a:p>
          <a:p>
            <a:endParaRPr lang="en-US" dirty="0"/>
          </a:p>
          <a:p>
            <a:r>
              <a:rPr lang="en-US" dirty="0"/>
              <a:t>Closure of in-person dining - in this case, if your dining rooms were closed, you saw a suspension of part of your business operations even if your revenue didn't decline due to increased take-out orders. </a:t>
            </a:r>
          </a:p>
          <a:p>
            <a:endParaRPr lang="en-US" dirty="0"/>
          </a:p>
          <a:p>
            <a:r>
              <a:rPr lang="en-US" dirty="0"/>
              <a:t>Social distancing - led to decreased number of tables being allowed within your dining rooms. Many locations had to decrease the number of tables to keep them the mandated 6ft apart. </a:t>
            </a:r>
          </a:p>
          <a:p>
            <a:endParaRPr lang="en-US" dirty="0"/>
          </a:p>
          <a:p>
            <a:r>
              <a:rPr lang="en-US" dirty="0"/>
              <a:t>Capacity restrictions - like social distancing, these mandates allowed fewer guests within your restaurants. </a:t>
            </a:r>
          </a:p>
          <a:p>
            <a:endParaRPr lang="en-US" dirty="0"/>
          </a:p>
          <a:p>
            <a:r>
              <a:rPr lang="en-US" dirty="0"/>
              <a:t>Heightened cleaning requirements meant flipping tables from one party to the next took longer than normal.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Tori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C643C-FB1E-45D9-963B-BC22911E8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75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84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Kyle</a:t>
            </a:r>
          </a:p>
          <a:p>
            <a:endParaRPr lang="en-US" dirty="0"/>
          </a:p>
          <a:p>
            <a:r>
              <a:rPr lang="en-US" dirty="0"/>
              <a:t>Refiling is typically based on a poor approach on interacting the PPP with the ERC or erroneously excluding certain purported related parties. </a:t>
            </a:r>
          </a:p>
          <a:p>
            <a:endParaRPr lang="en-US" dirty="0"/>
          </a:p>
          <a:p>
            <a:r>
              <a:rPr lang="en-US" dirty="0"/>
              <a:t>Filing for quarters missed would be due to misapplication of FTE, Aggregation, or Partial Suspension.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300" i="1" dirty="0">
              <a:latin typeface="var(--article-font-famil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77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90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3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C643C-FB1E-45D9-963B-BC22911E8FC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33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delegate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C643C-FB1E-45D9-963B-BC22911E8F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85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Adam delegate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C643C-FB1E-45D9-963B-BC22911E8FC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72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0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Adam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5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1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C643C-FB1E-45D9-963B-BC22911E8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 – highlight deadlines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871B2431-D351-4C6E-A3CF-9DFAC0E3E050}" type="slidenum">
              <a:rPr lang="cs-CZ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6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62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871B2431-D351-4C6E-A3CF-9DFAC0E3E050}" type="slidenum">
              <a:rPr lang="cs-CZ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7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50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538163"/>
            <a:ext cx="4791075" cy="2695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781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5347" y="0"/>
            <a:ext cx="4226560" cy="36004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538163"/>
            <a:ext cx="4791075" cy="2695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5360" y="3413760"/>
            <a:ext cx="7802880" cy="323540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r>
              <a:rPr lang="en-US" b="0" dirty="0"/>
              <a:t>Tori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 marL="0" marR="0" lvl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5347" y="6827520"/>
            <a:ext cx="4226560" cy="35837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90A7-B573-2F10-D712-3EEC54474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2F105-BDBC-83EF-0728-CB55BB3A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8D8C2-E1AD-892E-607E-F1323A13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EDFA2-B66F-465B-F6B9-99026855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3125-F2F6-0143-9B87-3A81E717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A13-DA6C-80DB-994A-834A4CE33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C8891-433E-8C41-538E-4B38609E4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909C-07B7-B70F-A85B-1338732E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04AC-3C07-DF27-DD90-3ED52C75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0A20-FD43-87BA-FDDE-9DB73E2D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78BF3-2EB0-95DA-01CE-1B7862F71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88602-8296-FEE9-058F-DA0C5F12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129AA-7937-CEDE-04CF-F57DF919A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9902-30FE-2FEE-F000-C3125615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BF8C9-C31A-5C52-12F2-10B02A4E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9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0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88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8A9C-5BD4-571A-99A0-F461DEE3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5EF5-A8E0-05E1-9D3F-93C4586A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5867-AE37-1292-E8C8-E56A9D47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210F-D418-B0B4-C541-5817B521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D100-68F3-0665-D377-59107EA4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7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83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8A84-4A3B-F969-2539-40E2E034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2DFD4-829E-8F21-A87F-9224DB2B7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B18A-3DD8-C402-EEFC-81962C74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CA209-D374-9B14-4977-7B699A8B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93AB-C7A5-F037-9975-C1EAC014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9BD4-3ED5-9096-803F-C091892D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42B8-4F5A-84B8-A29C-718364D04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AC98E-6C81-9F93-4FB1-AD6012840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03A22-3A17-B667-8A17-0BED9B89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1D2ED-1B67-E576-BEF7-FD754DD5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C4DDF-AB0E-DA8C-BC3D-E7814682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4318-680A-8E31-0FEE-E712ABAA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9BAFF-73FB-B479-8A6D-6CC29583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AEBD0-78A7-6D22-66F8-1C7E180C6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E442D-5016-1366-88D3-873B0A127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C1A99-576B-E7A3-6F74-67CCCD459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1AD7B-2AD7-F92A-AFFB-E697E85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8A27B-132B-22D5-A189-F1731867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68CC6-5F3C-27A5-1DA0-617E9D8B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B2C3-FE63-7F9E-4632-34202A91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35AF7-D14A-62B0-6B8D-F4C9306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CB203-0D92-83E1-AB9B-66230C91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4BCF9-DA23-2E05-9009-08AA10AF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1C67C-7FD4-24B2-04B7-73D356EA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671BB-FEE7-0493-F05B-2AAE950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315BB-2D3B-D684-0030-78680956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95D8-F0F2-2522-3734-DE633FF0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ADEE-4ADF-1ABC-4143-06E6B0A5A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CDC33-60C8-7008-B4EC-3969079BA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E5514-9B29-D311-F6CB-DB97C7F8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9AA20-1561-C7DC-CFBE-4347628B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1A170-5932-9829-3B04-31EE7432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17AA-3889-3C37-94B0-04A08E14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6555-AA82-CE27-6689-041FC3EF1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CDEC9-8338-C724-DCB5-76CB430BD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1163-3B80-BC84-D5F5-68F04227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308E6-579F-DB37-391C-7059F843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95B4B-11B9-9956-A1B2-E68C4032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4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8D468-BF6E-07B2-B023-94E1ACF0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7E7AF-8800-8DA4-D805-F15C15DAC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FB42-15A6-0EF2-CA2C-D6F628896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6E7B-7E5F-41B7-B9B7-AEDF46A1C4A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44E1-D60A-48F3-14FF-41A1960BC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72D15-CE6F-6249-E79B-E4110622D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6AE1-9ED1-4F0B-A7BD-CA3DDDF61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8_75B5460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svg"/><Relationship Id="rId4" Type="http://schemas.openxmlformats.org/officeDocument/2006/relationships/image" Target="../media/image30.sv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docs.google.com/spreadsheets/d/1DUF2isFWsqVSYhbaACYtbgcLi_YjDqpE3GLQIVgkKQg/edit#gid=69851113" TargetMode="External"/><Relationship Id="rId4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1B8476DE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DUF2isFWsqVSYhbaACYtbgcLi_YjDqpE3GLQIVgkKQg/edit#gid=698511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z-erc.com/practical-guid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adamfischer@ez-erc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enneth@ez-erc.com" TargetMode="External"/><Relationship Id="rId2" Type="http://schemas.microsoft.com/office/2018/10/relationships/comments" Target="../comments/modernComment_135_70B137A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612BDF-43CE-0C71-B4A2-795AAAF9DC39}"/>
              </a:ext>
            </a:extLst>
          </p:cNvPr>
          <p:cNvSpPr/>
          <p:nvPr/>
        </p:nvSpPr>
        <p:spPr>
          <a:xfrm>
            <a:off x="-2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8396D85B-F340-A8E8-28EA-70852B76F596}"/>
              </a:ext>
            </a:extLst>
          </p:cNvPr>
          <p:cNvGrpSpPr/>
          <p:nvPr/>
        </p:nvGrpSpPr>
        <p:grpSpPr>
          <a:xfrm>
            <a:off x="2" y="5659353"/>
            <a:ext cx="12191998" cy="1282286"/>
            <a:chOff x="9809" y="2910524"/>
            <a:chExt cx="9966452" cy="17605108"/>
          </a:xfrm>
          <a:solidFill>
            <a:srgbClr val="262953"/>
          </a:solidFill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06DC18C7-8B88-01E0-09A8-709F0CEDF965}"/>
                </a:ext>
              </a:extLst>
            </p:cNvPr>
            <p:cNvSpPr/>
            <p:nvPr/>
          </p:nvSpPr>
          <p:spPr>
            <a:xfrm>
              <a:off x="9809" y="2910524"/>
              <a:ext cx="9966452" cy="17605108"/>
            </a:xfrm>
            <a:custGeom>
              <a:avLst/>
              <a:gdLst/>
              <a:ahLst/>
              <a:cxnLst/>
              <a:rect l="l" t="t" r="r" b="b"/>
              <a:pathLst>
                <a:path w="9966452" h="13716000">
                  <a:moveTo>
                    <a:pt x="0" y="0"/>
                  </a:moveTo>
                  <a:lnTo>
                    <a:pt x="9966452" y="0"/>
                  </a:lnTo>
                  <a:lnTo>
                    <a:pt x="9966452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1202855" y="1551841"/>
            <a:ext cx="978628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107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Navigating the Employee Retention Credit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107" dirty="0">
                <a:solidFill>
                  <a:srgbClr val="262953"/>
                </a:solidFill>
                <a:latin typeface="DM Sans" pitchFamily="2" charset="77"/>
              </a:rPr>
              <a:t>and Second Look Opportunities for the Hospitality Industry</a:t>
            </a:r>
            <a:endParaRPr kumimoji="0" lang="en-US" sz="4800" b="0" i="0" u="none" strike="noStrike" kern="1200" cap="none" spc="107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85B64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</a:br>
            <a:endParaRPr kumimoji="0" lang="en-US" sz="4800" b="1" i="0" u="none" strike="noStrike" kern="1200" cap="none" spc="107" normalizeH="0" baseline="0" noProof="0" dirty="0">
              <a:ln>
                <a:noFill/>
              </a:ln>
              <a:solidFill>
                <a:srgbClr val="0E9ECE"/>
              </a:solidFill>
              <a:effectLst/>
              <a:uLnTx/>
              <a:uFillTx/>
              <a:latin typeface="Playfair Display" pitchFamily="2" charset="77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4000" y="602572"/>
            <a:ext cx="1703472" cy="6182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49396" y="-110881"/>
            <a:ext cx="2387600" cy="128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17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presents: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13746" y="3238618"/>
            <a:ext cx="1962117" cy="21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53A42F19-1A1E-6624-73C1-E4D1C7CE1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31" y="4813200"/>
            <a:ext cx="3422856" cy="1692306"/>
          </a:xfrm>
          <a:prstGeom prst="rect">
            <a:avLst/>
          </a:prstGeom>
        </p:spPr>
      </p:pic>
      <p:pic>
        <p:nvPicPr>
          <p:cNvPr id="9" name="Picture 8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EE69E96A-443F-682C-7C31-9514ECCE6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3"/>
          <a:stretch/>
        </p:blipFill>
        <p:spPr>
          <a:xfrm>
            <a:off x="0" y="4813200"/>
            <a:ext cx="9004852" cy="1692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8BCEFF1-098D-7540-735C-D1C6FBB10C9E}"/>
              </a:ext>
            </a:extLst>
          </p:cNvPr>
          <p:cNvSpPr/>
          <p:nvPr/>
        </p:nvSpPr>
        <p:spPr>
          <a:xfrm>
            <a:off x="-1" y="0"/>
            <a:ext cx="5598696" cy="6858000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104" y="2051601"/>
            <a:ext cx="4268568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dirty="0">
                <a:solidFill>
                  <a:srgbClr val="9DC83B"/>
                </a:solidFill>
                <a:latin typeface="Playfair Display Bold"/>
              </a:rPr>
              <a:t>Our business is too large to qualify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3941" y="2640979"/>
            <a:ext cx="5132257" cy="98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Not all employees count towards the limitation - only full-time W-2 employees from 2019 count.</a:t>
            </a:r>
          </a:p>
        </p:txBody>
      </p:sp>
      <p:sp>
        <p:nvSpPr>
          <p:cNvPr id="9" name="AutoShape 9"/>
          <p:cNvSpPr/>
          <p:nvPr/>
        </p:nvSpPr>
        <p:spPr>
          <a:xfrm>
            <a:off x="6373941" y="3960454"/>
            <a:ext cx="5132257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6373943" y="4144114"/>
            <a:ext cx="5132257" cy="98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Full-time employees are those W-2 employees who work at least </a:t>
            </a:r>
          </a:p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130 hours per month.</a:t>
            </a:r>
          </a:p>
        </p:txBody>
      </p:sp>
      <p:pic>
        <p:nvPicPr>
          <p:cNvPr id="14" name="Picture 1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7FEAD32-E4AB-05ED-0706-20051919C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sp>
        <p:nvSpPr>
          <p:cNvPr id="2" name="AutoShape 9">
            <a:extLst>
              <a:ext uri="{FF2B5EF4-FFF2-40B4-BE49-F238E27FC236}">
                <a16:creationId xmlns:a16="http://schemas.microsoft.com/office/drawing/2014/main" id="{26FF17E9-59B1-D4BA-B23A-B31900A3C693}"/>
              </a:ext>
            </a:extLst>
          </p:cNvPr>
          <p:cNvSpPr/>
          <p:nvPr/>
        </p:nvSpPr>
        <p:spPr>
          <a:xfrm>
            <a:off x="6373943" y="5278876"/>
            <a:ext cx="5132257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2C9274-1F71-86DA-B175-FCD798328F7C}"/>
              </a:ext>
            </a:extLst>
          </p:cNvPr>
          <p:cNvSpPr txBox="1"/>
          <p:nvPr/>
        </p:nvSpPr>
        <p:spPr>
          <a:xfrm>
            <a:off x="6373941" y="5544078"/>
            <a:ext cx="5132257" cy="98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Aggregation rules must be considered to accurately determine which employees must be counted.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04FDB-19BE-3BA8-FA55-1D258F09248E}"/>
              </a:ext>
            </a:extLst>
          </p:cNvPr>
          <p:cNvSpPr txBox="1"/>
          <p:nvPr/>
        </p:nvSpPr>
        <p:spPr>
          <a:xfrm>
            <a:off x="6373942" y="425571"/>
            <a:ext cx="5132257" cy="165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Your business can qualify for the 2020 credit if you had 100 or fewer average monthly full-time W-2 employees in 2019 and the 2021 credit based on an increased threshold of 500 employees in 2019.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EF950395-BA20-1694-C822-24777F1E8B40}"/>
              </a:ext>
            </a:extLst>
          </p:cNvPr>
          <p:cNvSpPr/>
          <p:nvPr/>
        </p:nvSpPr>
        <p:spPr>
          <a:xfrm>
            <a:off x="6373941" y="2397998"/>
            <a:ext cx="5132257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B7D8E82-33F9-6C36-9517-5459FE6A3F99}"/>
              </a:ext>
            </a:extLst>
          </p:cNvPr>
          <p:cNvSpPr txBox="1"/>
          <p:nvPr/>
        </p:nvSpPr>
        <p:spPr>
          <a:xfrm>
            <a:off x="525104" y="662077"/>
            <a:ext cx="11217669" cy="68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DM Sans Medium" pitchFamily="2" charset="77"/>
              </a:rPr>
              <a:t>Misconception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C9A4E6A-303E-D70D-E3BD-4B21388C35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1750083" y="2674248"/>
            <a:ext cx="854547" cy="43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42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8BCEFF1-098D-7540-735C-D1C6FBB10C9E}"/>
              </a:ext>
            </a:extLst>
          </p:cNvPr>
          <p:cNvSpPr/>
          <p:nvPr/>
        </p:nvSpPr>
        <p:spPr>
          <a:xfrm>
            <a:off x="-1" y="0"/>
            <a:ext cx="5727033" cy="6858000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CBEDB343-84BC-BAC2-FFD2-F82F96B5EB78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4" name="Picture 1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7FEAD32-E4AB-05ED-0706-20051919C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7ED86F3C-21E3-CEB6-9006-B09997185BC2}"/>
              </a:ext>
            </a:extLst>
          </p:cNvPr>
          <p:cNvSpPr txBox="1"/>
          <p:nvPr/>
        </p:nvSpPr>
        <p:spPr>
          <a:xfrm>
            <a:off x="6584152" y="3740580"/>
            <a:ext cx="5132257" cy="35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60D67-C9A9-E7A9-28B3-5F2B27B5E55C}"/>
              </a:ext>
            </a:extLst>
          </p:cNvPr>
          <p:cNvSpPr txBox="1"/>
          <p:nvPr/>
        </p:nvSpPr>
        <p:spPr>
          <a:xfrm>
            <a:off x="6373940" y="1992539"/>
            <a:ext cx="5132257" cy="523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defRPr/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Even if you took a PPP loan, that does not automatically disqualify you from receiving the ERC.</a:t>
            </a: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defTabSz="609630">
              <a:defRPr/>
            </a:pPr>
            <a:r>
              <a:rPr lang="en-US" sz="1866" dirty="0">
                <a:solidFill>
                  <a:srgbClr val="262953"/>
                </a:solidFill>
                <a:latin typeface="DM Sans"/>
              </a:rPr>
              <a:t>There are multiple ways, supported by examples provided by the IRS, to maximize the interaction of ERC and PPP.</a:t>
            </a: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defTabSz="609630">
              <a:defRPr/>
            </a:pPr>
            <a:endParaRPr lang="en-US" sz="1866" dirty="0">
              <a:solidFill>
                <a:srgbClr val="262953"/>
              </a:solidFill>
              <a:latin typeface="DM San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.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47285DF-D700-A9E3-95E1-951BFC55BD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750082" y="2598316"/>
            <a:ext cx="854547" cy="435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7C4E1-54EB-082F-6D05-D60CA400E90D}"/>
              </a:ext>
            </a:extLst>
          </p:cNvPr>
          <p:cNvSpPr txBox="1"/>
          <p:nvPr/>
        </p:nvSpPr>
        <p:spPr>
          <a:xfrm>
            <a:off x="651933" y="220963"/>
            <a:ext cx="4495800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misconception: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70EF385-E0AC-FC2F-32FB-0C9F57E06B92}"/>
              </a:ext>
            </a:extLst>
          </p:cNvPr>
          <p:cNvSpPr txBox="1"/>
          <p:nvPr/>
        </p:nvSpPr>
        <p:spPr>
          <a:xfrm>
            <a:off x="433722" y="1816976"/>
            <a:ext cx="485958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4200" dirty="0">
                <a:solidFill>
                  <a:srgbClr val="9DC83B"/>
                </a:solidFill>
                <a:latin typeface="Playfair Display Bold"/>
              </a:rPr>
              <a:t>I received a PPP loan, so I don't qualify for the ERC</a:t>
            </a: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A0011EDE-1B15-C9E0-6271-39BA31621DD4}"/>
              </a:ext>
            </a:extLst>
          </p:cNvPr>
          <p:cNvSpPr/>
          <p:nvPr/>
        </p:nvSpPr>
        <p:spPr>
          <a:xfrm>
            <a:off x="6373940" y="3221160"/>
            <a:ext cx="5132257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292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E400C-9AB8-0ED8-1283-DBB21472FF06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2133600" cy="6941639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</p:sp>
      <p:sp>
        <p:nvSpPr>
          <p:cNvPr id="4" name="TextBox 4"/>
          <p:cNvSpPr txBox="1"/>
          <p:nvPr/>
        </p:nvSpPr>
        <p:spPr>
          <a:xfrm>
            <a:off x="0" y="-60347"/>
            <a:ext cx="2525349" cy="17768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64" t="20872" r="2267"/>
          <a:stretch/>
        </p:blipFill>
        <p:spPr>
          <a:xfrm flipH="1">
            <a:off x="0" y="-1"/>
            <a:ext cx="3524031" cy="5315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75000" y="1945806"/>
            <a:ext cx="7975600" cy="239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How to Qualify </a:t>
            </a:r>
          </a:p>
          <a:p>
            <a:pPr marL="0" marR="0" lvl="0" indent="0" algn="ctr" defTabSz="609630" rtl="0" eaLnBrk="1" fontAlgn="auto" latinLnBrk="0" hangingPunct="1">
              <a:lnSpc>
                <a:spcPts val="9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&amp; Apply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2FE4607-961F-0BBB-AB50-F46BAD80615C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5F98DD1-C850-994E-B171-07B9782B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532" y="337609"/>
            <a:ext cx="1121766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9DC93C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Eligibility</a:t>
            </a:r>
          </a:p>
        </p:txBody>
      </p:sp>
      <p:pic>
        <p:nvPicPr>
          <p:cNvPr id="6" name="Picture 5" descr="A few blue and green text boxes&#10;&#10;Description automatically generated">
            <a:extLst>
              <a:ext uri="{FF2B5EF4-FFF2-40B4-BE49-F238E27FC236}">
                <a16:creationId xmlns:a16="http://schemas.microsoft.com/office/drawing/2014/main" id="{2CB5D704-1D37-DBA8-79D8-134E0AF05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4772"/>
            <a:ext cx="12256788" cy="56432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3">
            <a:extLst>
              <a:ext uri="{FF2B5EF4-FFF2-40B4-BE49-F238E27FC236}">
                <a16:creationId xmlns:a16="http://schemas.microsoft.com/office/drawing/2014/main" id="{85B28AAA-1060-A049-7BB4-2BFAE5E6FADB}"/>
              </a:ext>
            </a:extLst>
          </p:cNvPr>
          <p:cNvSpPr/>
          <p:nvPr/>
        </p:nvSpPr>
        <p:spPr>
          <a:xfrm>
            <a:off x="-1" y="0"/>
            <a:ext cx="5181601" cy="6858000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67009" y="808242"/>
            <a:ext cx="3895757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9DC83B"/>
                </a:solidFill>
                <a:effectLst/>
                <a:uLnTx/>
                <a:uFillTx/>
                <a:latin typeface="Playfair Display Bold"/>
                <a:ea typeface="+mn-ea"/>
                <a:cs typeface="+mn-cs"/>
              </a:rPr>
              <a:t>How EZ-ERC approaches the full or partial suspension analysis for hospitality businesses</a:t>
            </a:r>
          </a:p>
        </p:txBody>
      </p:sp>
      <p:pic>
        <p:nvPicPr>
          <p:cNvPr id="32" name="Picture 31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C73EEDC-F7CB-43E1-64A6-FB5E1A707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702A9-5963-BEEA-DC02-FC6DA6EBDF12}"/>
              </a:ext>
            </a:extLst>
          </p:cNvPr>
          <p:cNvSpPr txBox="1"/>
          <p:nvPr/>
        </p:nvSpPr>
        <p:spPr>
          <a:xfrm>
            <a:off x="6153264" y="1100482"/>
            <a:ext cx="56226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Can your operations be broken down into “portions” or “segments”?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Dine-in or takeout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srgbClr val="002060"/>
                </a:solidFill>
                <a:latin typeface="DM Sans" pitchFamily="2" charset="77"/>
              </a:rPr>
              <a:t>Event space, food and beverage, or room revenue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i="1" dirty="0">
              <a:solidFill>
                <a:srgbClr val="002060"/>
              </a:solidFill>
              <a:latin typeface="DM Sans" pitchFamily="2" charset="77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What COVID-19 governmental orders imposing mandated restrictions affected your organization during the pandemic?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Social distancing &amp; capacity restrictions;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Increased sanitization &amp; disinfection;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COVID-related absences &amp; quarantine.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What changes or modifications did you make to your business operations to comply with these governmental orders?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What was the impact? Was there a “more than nominal” (&gt;10%) impact on the operations of the segment/portion?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FC6483EF-72E7-B6E8-6424-51048DDB00D5}"/>
              </a:ext>
            </a:extLst>
          </p:cNvPr>
          <p:cNvSpPr/>
          <p:nvPr/>
        </p:nvSpPr>
        <p:spPr>
          <a:xfrm>
            <a:off x="5737667" y="958967"/>
            <a:ext cx="5933851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9">
            <a:extLst>
              <a:ext uri="{FF2B5EF4-FFF2-40B4-BE49-F238E27FC236}">
                <a16:creationId xmlns:a16="http://schemas.microsoft.com/office/drawing/2014/main" id="{13B4987E-FCD9-BBA2-F77F-4C47ED7D1772}"/>
              </a:ext>
            </a:extLst>
          </p:cNvPr>
          <p:cNvSpPr/>
          <p:nvPr/>
        </p:nvSpPr>
        <p:spPr>
          <a:xfrm>
            <a:off x="5717876" y="2308928"/>
            <a:ext cx="5933851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437855ED-B937-0995-2C46-2DD705F89A65}"/>
              </a:ext>
            </a:extLst>
          </p:cNvPr>
          <p:cNvSpPr/>
          <p:nvPr/>
        </p:nvSpPr>
        <p:spPr>
          <a:xfrm>
            <a:off x="5758698" y="4323905"/>
            <a:ext cx="5933851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A10F4763-76B0-7F8B-7179-1F8FCBD4EA6A}"/>
              </a:ext>
            </a:extLst>
          </p:cNvPr>
          <p:cNvSpPr/>
          <p:nvPr/>
        </p:nvSpPr>
        <p:spPr>
          <a:xfrm>
            <a:off x="5758698" y="5377166"/>
            <a:ext cx="5933851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0E229DEB-8933-AED8-B269-BA8D2DB4E3A3}"/>
              </a:ext>
            </a:extLst>
          </p:cNvPr>
          <p:cNvSpPr/>
          <p:nvPr/>
        </p:nvSpPr>
        <p:spPr>
          <a:xfrm>
            <a:off x="5877712" y="6263292"/>
            <a:ext cx="5933851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F816E-7407-E924-F4CC-ED80BB848DF4}"/>
              </a:ext>
            </a:extLst>
          </p:cNvPr>
          <p:cNvSpPr txBox="1"/>
          <p:nvPr/>
        </p:nvSpPr>
        <p:spPr>
          <a:xfrm>
            <a:off x="5628018" y="346222"/>
            <a:ext cx="701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Four-Pronged Approach: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DFAF2-85B4-8540-7C96-08B15E8F78CF}"/>
              </a:ext>
            </a:extLst>
          </p:cNvPr>
          <p:cNvSpPr txBox="1"/>
          <p:nvPr/>
        </p:nvSpPr>
        <p:spPr>
          <a:xfrm>
            <a:off x="5717876" y="1100482"/>
            <a:ext cx="94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E9ECE"/>
              </a:solidFill>
              <a:effectLst/>
              <a:uLnTx/>
              <a:uFillTx/>
              <a:latin typeface="Playfair Display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21137-E1BA-3FFA-C39A-E459A733FFEF}"/>
              </a:ext>
            </a:extLst>
          </p:cNvPr>
          <p:cNvSpPr txBox="1"/>
          <p:nvPr/>
        </p:nvSpPr>
        <p:spPr>
          <a:xfrm>
            <a:off x="5682183" y="2963962"/>
            <a:ext cx="94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E9ECE"/>
              </a:solidFill>
              <a:effectLst/>
              <a:uLnTx/>
              <a:uFillTx/>
              <a:latin typeface="Playfair Display" pitchFamily="2" charset="77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ECE7C-90E9-55E0-5D38-5C1B9BBDDE91}"/>
              </a:ext>
            </a:extLst>
          </p:cNvPr>
          <p:cNvSpPr txBox="1"/>
          <p:nvPr/>
        </p:nvSpPr>
        <p:spPr>
          <a:xfrm>
            <a:off x="5758698" y="4423670"/>
            <a:ext cx="94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E9ECE"/>
              </a:solidFill>
              <a:effectLst/>
              <a:uLnTx/>
              <a:uFillTx/>
              <a:latin typeface="Playfair Display" pitchFamily="2" charset="77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78331D-2752-40A5-42EB-494FF152E275}"/>
              </a:ext>
            </a:extLst>
          </p:cNvPr>
          <p:cNvSpPr txBox="1"/>
          <p:nvPr/>
        </p:nvSpPr>
        <p:spPr>
          <a:xfrm>
            <a:off x="5737667" y="5248820"/>
            <a:ext cx="94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E9ECE"/>
              </a:solidFill>
              <a:effectLst/>
              <a:uLnTx/>
              <a:uFillTx/>
              <a:latin typeface="Playfair Display" pitchFamily="2" charset="77"/>
              <a:ea typeface="+mn-ea"/>
              <a:cs typeface="+mn-cs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E7F1D0D-8C9F-3A67-D95E-E0C78D7B00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750081" y="3122528"/>
            <a:ext cx="854547" cy="43547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">
            <a:extLst>
              <a:ext uri="{FF2B5EF4-FFF2-40B4-BE49-F238E27FC236}">
                <a16:creationId xmlns:a16="http://schemas.microsoft.com/office/drawing/2014/main" id="{022021BA-9091-3B19-58CF-64E6F83F19C8}"/>
              </a:ext>
            </a:extLst>
          </p:cNvPr>
          <p:cNvSpPr/>
          <p:nvPr/>
        </p:nvSpPr>
        <p:spPr>
          <a:xfrm>
            <a:off x="-1" y="0"/>
            <a:ext cx="5181601" cy="6858000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8F81094-B675-2F8E-C3EC-11A144AC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69F26AE7-9FB8-1584-3DC8-020BB4BB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750081" y="3122528"/>
            <a:ext cx="854547" cy="435470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5521913" y="1070785"/>
            <a:ext cx="6307539" cy="0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5521913" y="1877326"/>
            <a:ext cx="6307539" cy="2218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5521913" y="2683867"/>
            <a:ext cx="6307539" cy="1109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521913" y="3490408"/>
            <a:ext cx="6307539" cy="1109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5521913" y="4296949"/>
            <a:ext cx="6307539" cy="1109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521913" y="2116443"/>
            <a:ext cx="684329" cy="353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87073" y="3693895"/>
            <a:ext cx="554009" cy="4106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48443" y="1280888"/>
            <a:ext cx="231269" cy="3768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87073" y="1192254"/>
            <a:ext cx="554080" cy="554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579726" y="2814412"/>
            <a:ext cx="551621" cy="55162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336510" y="1271359"/>
            <a:ext cx="525037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>
                <a:solidFill>
                  <a:srgbClr val="51C8E9"/>
                </a:solidFill>
                <a:latin typeface="DM Sans"/>
              </a:rPr>
              <a:t>Closure of In-Person Dining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6510" y="2091196"/>
            <a:ext cx="525037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>
                <a:solidFill>
                  <a:srgbClr val="51C8E9"/>
                </a:solidFill>
                <a:latin typeface="DM Sans"/>
              </a:rPr>
              <a:t>Social Distancing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36510" y="2889987"/>
            <a:ext cx="525037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>
                <a:solidFill>
                  <a:srgbClr val="51C8E9"/>
                </a:solidFill>
                <a:latin typeface="DM Sans"/>
              </a:rPr>
              <a:t>Capacity Restrictions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36510" y="3696528"/>
            <a:ext cx="5522749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 dirty="0">
                <a:solidFill>
                  <a:srgbClr val="51C8E9"/>
                </a:solidFill>
                <a:latin typeface="DM Sans"/>
              </a:rPr>
              <a:t>Heightened Sanitization Requirements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1473" y="2256764"/>
            <a:ext cx="389575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dirty="0">
                <a:solidFill>
                  <a:srgbClr val="9DC83B"/>
                </a:solidFill>
                <a:latin typeface="Playfair Display Bold"/>
              </a:rPr>
              <a:t>Examples of </a:t>
            </a:r>
          </a:p>
          <a:p>
            <a:pPr>
              <a:lnSpc>
                <a:spcPts val="4620"/>
              </a:lnSpc>
            </a:pPr>
            <a:r>
              <a:rPr lang="en-US" sz="4200" dirty="0">
                <a:solidFill>
                  <a:srgbClr val="9DC83B"/>
                </a:solidFill>
                <a:latin typeface="Playfair Display Bold"/>
              </a:rPr>
              <a:t>Suspension of Operations </a:t>
            </a: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CF7C4AB4-745E-85A7-7844-297BCA039C0B}"/>
              </a:ext>
            </a:extLst>
          </p:cNvPr>
          <p:cNvSpPr/>
          <p:nvPr/>
        </p:nvSpPr>
        <p:spPr>
          <a:xfrm>
            <a:off x="5521913" y="5096153"/>
            <a:ext cx="6307539" cy="1109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174A7199-8959-D9DA-3483-F3C3797B655A}"/>
              </a:ext>
            </a:extLst>
          </p:cNvPr>
          <p:cNvSpPr/>
          <p:nvPr/>
        </p:nvSpPr>
        <p:spPr>
          <a:xfrm>
            <a:off x="5521913" y="5902694"/>
            <a:ext cx="6307539" cy="11091"/>
          </a:xfrm>
          <a:prstGeom prst="line">
            <a:avLst/>
          </a:prstGeom>
          <a:ln w="9525" cap="rnd">
            <a:solidFill>
              <a:srgbClr val="51C8E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5603D31C-7363-94C1-064A-2AED88BD6C5F}"/>
              </a:ext>
            </a:extLst>
          </p:cNvPr>
          <p:cNvSpPr txBox="1"/>
          <p:nvPr/>
        </p:nvSpPr>
        <p:spPr>
          <a:xfrm>
            <a:off x="6336510" y="4495732"/>
            <a:ext cx="5250373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 dirty="0">
                <a:solidFill>
                  <a:srgbClr val="51C8E9"/>
                </a:solidFill>
                <a:latin typeface="DM Sans"/>
              </a:rPr>
              <a:t>Closure of Amenities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3DE588AB-2F28-4209-6A3E-E96E4118156B}"/>
              </a:ext>
            </a:extLst>
          </p:cNvPr>
          <p:cNvSpPr txBox="1"/>
          <p:nvPr/>
        </p:nvSpPr>
        <p:spPr>
          <a:xfrm>
            <a:off x="6336510" y="5302273"/>
            <a:ext cx="5522749" cy="39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61"/>
              </a:lnSpc>
            </a:pPr>
            <a:r>
              <a:rPr lang="en-US" sz="2432" dirty="0">
                <a:solidFill>
                  <a:srgbClr val="51C8E9"/>
                </a:solidFill>
                <a:latin typeface="DM Sans"/>
              </a:rPr>
              <a:t>Gathering Restrictions</a:t>
            </a:r>
          </a:p>
        </p:txBody>
      </p:sp>
      <p:pic>
        <p:nvPicPr>
          <p:cNvPr id="26" name="Graphic 25" descr="Group outline">
            <a:extLst>
              <a:ext uri="{FF2B5EF4-FFF2-40B4-BE49-F238E27FC236}">
                <a16:creationId xmlns:a16="http://schemas.microsoft.com/office/drawing/2014/main" id="{E55114D8-196A-338F-20B7-92FDDB78E6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58117" y="5217459"/>
            <a:ext cx="591671" cy="591671"/>
          </a:xfrm>
          <a:prstGeom prst="rect">
            <a:avLst/>
          </a:prstGeom>
        </p:spPr>
      </p:pic>
      <p:pic>
        <p:nvPicPr>
          <p:cNvPr id="30" name="Graphic 29" descr="No sign outline">
            <a:extLst>
              <a:ext uri="{FF2B5EF4-FFF2-40B4-BE49-F238E27FC236}">
                <a16:creationId xmlns:a16="http://schemas.microsoft.com/office/drawing/2014/main" id="{F491596B-4F0E-BBFD-7ACD-82BD90D148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17777" y="4388224"/>
            <a:ext cx="600635" cy="600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D0C25E-B768-43E0-B2E5-2FC846550681}"/>
              </a:ext>
            </a:extLst>
          </p:cNvPr>
          <p:cNvSpPr/>
          <p:nvPr/>
        </p:nvSpPr>
        <p:spPr>
          <a:xfrm>
            <a:off x="-381000" y="-6038"/>
            <a:ext cx="12954000" cy="1531305"/>
          </a:xfrm>
          <a:prstGeom prst="rect">
            <a:avLst/>
          </a:prstGeom>
          <a:solidFill>
            <a:srgbClr val="26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8531" y="411760"/>
            <a:ext cx="11376059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Aggregation Implications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5790B70-907A-51AD-8F23-D61A4C502358}"/>
              </a:ext>
            </a:extLst>
          </p:cNvPr>
          <p:cNvSpPr/>
          <p:nvPr/>
        </p:nvSpPr>
        <p:spPr>
          <a:xfrm>
            <a:off x="5354653" y="3986681"/>
            <a:ext cx="5842000" cy="10272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8C62ADF-F21A-4920-94F9-72DC0536406C}"/>
              </a:ext>
            </a:extLst>
          </p:cNvPr>
          <p:cNvSpPr/>
          <p:nvPr/>
        </p:nvSpPr>
        <p:spPr>
          <a:xfrm>
            <a:off x="5327245" y="2367336"/>
            <a:ext cx="5842000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6A2527D1-986C-655D-08B6-71CCDAF6A233}"/>
              </a:ext>
            </a:extLst>
          </p:cNvPr>
          <p:cNvSpPr/>
          <p:nvPr/>
        </p:nvSpPr>
        <p:spPr>
          <a:xfrm>
            <a:off x="5327244" y="3173877"/>
            <a:ext cx="5842000" cy="20544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F4BC9C25-40BA-CCAE-15D1-100446EA431F}"/>
              </a:ext>
            </a:extLst>
          </p:cNvPr>
          <p:cNvSpPr/>
          <p:nvPr/>
        </p:nvSpPr>
        <p:spPr>
          <a:xfrm>
            <a:off x="5327245" y="4786959"/>
            <a:ext cx="5842000" cy="10272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19B9185-942F-4A54-25A8-03F838B36AF0}"/>
              </a:ext>
            </a:extLst>
          </p:cNvPr>
          <p:cNvSpPr/>
          <p:nvPr/>
        </p:nvSpPr>
        <p:spPr>
          <a:xfrm>
            <a:off x="5327245" y="5593500"/>
            <a:ext cx="5842000" cy="10272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2BA66C2-0EC7-1314-1B25-1629CFAE8C14}"/>
              </a:ext>
            </a:extLst>
          </p:cNvPr>
          <p:cNvSpPr txBox="1"/>
          <p:nvPr/>
        </p:nvSpPr>
        <p:spPr>
          <a:xfrm>
            <a:off x="6222499" y="3387748"/>
            <a:ext cx="5250373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Gross Receipts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BA3DE86-487B-C02D-0845-0DBB34C2B45F}"/>
              </a:ext>
            </a:extLst>
          </p:cNvPr>
          <p:cNvSpPr txBox="1"/>
          <p:nvPr/>
        </p:nvSpPr>
        <p:spPr>
          <a:xfrm>
            <a:off x="6222499" y="4186539"/>
            <a:ext cx="5250373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Full or Partial Suspension of Operations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072F648-5D78-1E5C-C270-1EA10807BA22}"/>
              </a:ext>
            </a:extLst>
          </p:cNvPr>
          <p:cNvSpPr txBox="1"/>
          <p:nvPr/>
        </p:nvSpPr>
        <p:spPr>
          <a:xfrm>
            <a:off x="6222499" y="4991714"/>
            <a:ext cx="5522749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Credit per Employee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6D722CF4-BAD8-EAF8-A06B-78015B19FA75}"/>
              </a:ext>
            </a:extLst>
          </p:cNvPr>
          <p:cNvSpPr txBox="1"/>
          <p:nvPr/>
        </p:nvSpPr>
        <p:spPr>
          <a:xfrm>
            <a:off x="6222499" y="2569992"/>
            <a:ext cx="5250373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Full-Time Employee Count </a:t>
            </a:r>
          </a:p>
        </p:txBody>
      </p:sp>
      <p:pic>
        <p:nvPicPr>
          <p:cNvPr id="20" name="Graphic 19" descr="Employee badge outline">
            <a:extLst>
              <a:ext uri="{FF2B5EF4-FFF2-40B4-BE49-F238E27FC236}">
                <a16:creationId xmlns:a16="http://schemas.microsoft.com/office/drawing/2014/main" id="{341EBDC7-B5E1-5E84-D661-8B3C30A5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245" y="2418136"/>
            <a:ext cx="609600" cy="609600"/>
          </a:xfrm>
          <a:prstGeom prst="rect">
            <a:avLst/>
          </a:prstGeom>
        </p:spPr>
      </p:pic>
      <p:pic>
        <p:nvPicPr>
          <p:cNvPr id="22" name="Graphic 21" descr="Receipt outline">
            <a:extLst>
              <a:ext uri="{FF2B5EF4-FFF2-40B4-BE49-F238E27FC236}">
                <a16:creationId xmlns:a16="http://schemas.microsoft.com/office/drawing/2014/main" id="{B5967922-AA61-F095-5426-17266A751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7245" y="3278171"/>
            <a:ext cx="609600" cy="609600"/>
          </a:xfrm>
          <a:prstGeom prst="rect">
            <a:avLst/>
          </a:prstGeom>
        </p:spPr>
      </p:pic>
      <p:pic>
        <p:nvPicPr>
          <p:cNvPr id="24" name="Picture 23" descr="A picture containing circle, graphics, art, design&#10;&#10;Description automatically generated">
            <a:extLst>
              <a:ext uri="{FF2B5EF4-FFF2-40B4-BE49-F238E27FC236}">
                <a16:creationId xmlns:a16="http://schemas.microsoft.com/office/drawing/2014/main" id="{F2F11123-9313-DFA0-4780-19CB2A165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53" y="4141864"/>
            <a:ext cx="589449" cy="574931"/>
          </a:xfrm>
          <a:prstGeom prst="rect">
            <a:avLst/>
          </a:prstGeom>
        </p:spPr>
      </p:pic>
      <p:pic>
        <p:nvPicPr>
          <p:cNvPr id="31" name="Picture 30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5526ABC8-FEB0-D90A-6638-A5955D281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  <p:sp>
        <p:nvSpPr>
          <p:cNvPr id="32" name="TextBox 20">
            <a:extLst>
              <a:ext uri="{FF2B5EF4-FFF2-40B4-BE49-F238E27FC236}">
                <a16:creationId xmlns:a16="http://schemas.microsoft.com/office/drawing/2014/main" id="{4FBEE62C-01F1-7DAC-5308-3AE49A2F1F38}"/>
              </a:ext>
            </a:extLst>
          </p:cNvPr>
          <p:cNvSpPr txBox="1"/>
          <p:nvPr/>
        </p:nvSpPr>
        <p:spPr>
          <a:xfrm>
            <a:off x="412831" y="6300020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9" name="Graphic 8" descr="Bank check outline">
            <a:extLst>
              <a:ext uri="{FF2B5EF4-FFF2-40B4-BE49-F238E27FC236}">
                <a16:creationId xmlns:a16="http://schemas.microsoft.com/office/drawing/2014/main" id="{760560F5-B8F4-C7FD-755F-923D24DAA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2869" y="4843031"/>
            <a:ext cx="744633" cy="744633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143D2970-441C-3F16-7550-F8C9E333C63F}"/>
              </a:ext>
            </a:extLst>
          </p:cNvPr>
          <p:cNvSpPr txBox="1"/>
          <p:nvPr/>
        </p:nvSpPr>
        <p:spPr>
          <a:xfrm>
            <a:off x="804846" y="5019542"/>
            <a:ext cx="3811435" cy="743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Aggregation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F7ABAD-320C-AB8D-BD2F-704D2433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1" y="159086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2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E400C-9AB8-0ED8-1283-DBB21472FF06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2133600" cy="6941639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</p:sp>
      <p:sp>
        <p:nvSpPr>
          <p:cNvPr id="4" name="TextBox 4"/>
          <p:cNvSpPr txBox="1"/>
          <p:nvPr/>
        </p:nvSpPr>
        <p:spPr>
          <a:xfrm>
            <a:off x="0" y="-60347"/>
            <a:ext cx="2525349" cy="17768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64" t="20872" r="2267"/>
          <a:stretch/>
        </p:blipFill>
        <p:spPr>
          <a:xfrm flipH="1">
            <a:off x="0" y="-1"/>
            <a:ext cx="3524031" cy="5315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46475" y="1948034"/>
            <a:ext cx="7975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How a Second Look Can Increase your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ERC Claim 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2FE4607-961F-0BBB-AB50-F46BAD80615C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5F98DD1-C850-994E-B171-07B9782B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07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0F5BC3E6-A73F-925B-F5CE-ACCC9D177F21}"/>
              </a:ext>
            </a:extLst>
          </p:cNvPr>
          <p:cNvSpPr txBox="1"/>
          <p:nvPr/>
        </p:nvSpPr>
        <p:spPr>
          <a:xfrm>
            <a:off x="1638300" y="3422469"/>
            <a:ext cx="8915400" cy="685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 second look can lead to: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38F0077-E9FD-9850-17E2-725328B3F00B}"/>
              </a:ext>
            </a:extLst>
          </p:cNvPr>
          <p:cNvSpPr/>
          <p:nvPr/>
        </p:nvSpPr>
        <p:spPr>
          <a:xfrm>
            <a:off x="1965170" y="2870200"/>
            <a:ext cx="8804430" cy="0"/>
          </a:xfrm>
          <a:prstGeom prst="line">
            <a:avLst/>
          </a:prstGeom>
          <a:ln w="28575" cap="rnd">
            <a:solidFill>
              <a:srgbClr val="BCDFB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B0C77-8D4E-B415-A508-28D1D8A13960}"/>
              </a:ext>
            </a:extLst>
          </p:cNvPr>
          <p:cNvGrpSpPr/>
          <p:nvPr/>
        </p:nvGrpSpPr>
        <p:grpSpPr>
          <a:xfrm>
            <a:off x="1614231" y="4573221"/>
            <a:ext cx="8963539" cy="706476"/>
            <a:chOff x="2947755" y="7359392"/>
            <a:chExt cx="13445308" cy="1059713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600E937C-B543-41F0-9E6E-33AC87A9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947755" y="7490871"/>
              <a:ext cx="1050221" cy="809625"/>
            </a:xfrm>
            <a:prstGeom prst="rect">
              <a:avLst/>
            </a:prstGeom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C81FB097-B579-9030-3EE4-B68E5824CC83}"/>
                </a:ext>
              </a:extLst>
            </p:cNvPr>
            <p:cNvSpPr txBox="1"/>
            <p:nvPr/>
          </p:nvSpPr>
          <p:spPr>
            <a:xfrm>
              <a:off x="4426438" y="7359393"/>
              <a:ext cx="5879647" cy="1059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262953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Refiling previously filed quarters to receive full credit.</a:t>
              </a:r>
              <a:endPara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  <a:hlinkClick r:id="rId5" tooltip="https://docs.google.com/spreadsheets/d/1DUF2isFWsqVSYhbaACYtbgcLi_YjDqpE3GLQIVgkKQg/edit#gid=69851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D08ABCD-2430-8F60-F705-7C4AA3DE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896600" y="7401766"/>
              <a:ext cx="728663" cy="809625"/>
            </a:xfrm>
            <a:prstGeom prst="rect">
              <a:avLst/>
            </a:prstGeom>
          </p:spPr>
        </p:pic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3689021B-0C43-C7CD-AE30-4BD7FD7387EE}"/>
                </a:ext>
              </a:extLst>
            </p:cNvPr>
            <p:cNvSpPr txBox="1"/>
            <p:nvPr/>
          </p:nvSpPr>
          <p:spPr>
            <a:xfrm>
              <a:off x="12125863" y="7359392"/>
              <a:ext cx="4267200" cy="1059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262953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Filing for quarters you previously missed.</a:t>
              </a:r>
              <a:endPara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  <a:hlinkClick r:id="rId5" tooltip="https://docs.google.com/spreadsheets/d/1DUF2isFWsqVSYhbaACYtbgcLi_YjDqpE3GLQIVgkKQg/edit#gid=69851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15" name="TextBox 3">
            <a:extLst>
              <a:ext uri="{FF2B5EF4-FFF2-40B4-BE49-F238E27FC236}">
                <a16:creationId xmlns:a16="http://schemas.microsoft.com/office/drawing/2014/main" id="{CAFF2F9F-350D-EDCC-2C61-9E7A567EDEE0}"/>
              </a:ext>
            </a:extLst>
          </p:cNvPr>
          <p:cNvSpPr txBox="1"/>
          <p:nvPr/>
        </p:nvSpPr>
        <p:spPr>
          <a:xfrm>
            <a:off x="1676400" y="642715"/>
            <a:ext cx="9252308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old"/>
                <a:ea typeface="+mn-ea"/>
                <a:cs typeface="+mn-cs"/>
              </a:rPr>
              <a:t>There’s no harm in getting a second look if you’re not confident that you’ve received your full credit.</a:t>
            </a:r>
          </a:p>
        </p:txBody>
      </p:sp>
      <p:pic>
        <p:nvPicPr>
          <p:cNvPr id="17" name="Picture 16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C6AA93CA-F432-F663-B0AF-D604CE638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F9348A6B-B72F-475E-45CC-D5D65A8A6AD5}"/>
              </a:ext>
            </a:extLst>
          </p:cNvPr>
          <p:cNvSpPr txBox="1"/>
          <p:nvPr/>
        </p:nvSpPr>
        <p:spPr>
          <a:xfrm>
            <a:off x="412831" y="6300020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</p:spTree>
    <p:extLst>
      <p:ext uri="{BB962C8B-B14F-4D97-AF65-F5344CB8AC3E}">
        <p14:creationId xmlns:p14="http://schemas.microsoft.com/office/powerpoint/2010/main" val="377606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15990" y="528104"/>
            <a:ext cx="83600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old"/>
                <a:ea typeface="+mn-ea"/>
                <a:cs typeface="+mn-cs"/>
              </a:rPr>
              <a:t>If you've already filed for an ERC claim, but did any of the following, you should consider a second look: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9398" y="3232297"/>
            <a:ext cx="9220201" cy="2860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marR="0" lvl="0" indent="-304815" algn="l" defTabSz="609630" rtl="0" eaLnBrk="1" fontAlgn="auto" latinLnBrk="0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"Blacked out" your entire PPP Covered Period from ERC eligibility</a:t>
            </a:r>
            <a:b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Did not fully evaluate partial suspension through the end of local social distancing orders</a:t>
            </a:r>
          </a:p>
          <a:p>
            <a:pPr marL="304815" marR="0" lvl="0" indent="-304815" algn="l" defTabSz="609630" rtl="0" eaLnBrk="1" fontAlgn="auto" latinLnBrk="0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304815" marR="0" lvl="0" indent="-304815" algn="l" defTabSz="609630" rtl="0" eaLnBrk="1" fontAlgn="auto" latinLnBrk="0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33" dirty="0">
                <a:solidFill>
                  <a:srgbClr val="262953"/>
                </a:solidFill>
                <a:latin typeface="DM Sans"/>
              </a:rPr>
              <a:t>Used W2 count instead of FTE count</a:t>
            </a:r>
            <a:b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R="0" lvl="0" algn="l" defTabSz="609630" rtl="0" eaLnBrk="1" fontAlgn="auto" latinLnBrk="0" hangingPunct="1">
              <a:lnSpc>
                <a:spcPts val="2773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tabLst/>
              <a:defRPr/>
            </a:pPr>
            <a:endParaRPr lang="en-US" sz="2133" dirty="0">
              <a:solidFill>
                <a:srgbClr val="262953"/>
              </a:solidFill>
              <a:latin typeface="DM Sans"/>
              <a:hlinkClick r:id="rId4" tooltip="https://docs.google.com/spreadsheets/d/1DUF2isFWsqVSYhbaACYtbgcLi_YjDqpE3GLQIVgkKQg/edit#gid=698511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99F6581-3624-76A1-2798-9A3A02A78E8C}"/>
              </a:ext>
            </a:extLst>
          </p:cNvPr>
          <p:cNvSpPr/>
          <p:nvPr/>
        </p:nvSpPr>
        <p:spPr>
          <a:xfrm>
            <a:off x="1757283" y="2825897"/>
            <a:ext cx="8804430" cy="0"/>
          </a:xfrm>
          <a:prstGeom prst="line">
            <a:avLst/>
          </a:prstGeom>
          <a:ln w="28575" cap="rnd">
            <a:solidFill>
              <a:srgbClr val="BCDFB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4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DEDC5070-5355-445C-B7A8-D1F433177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46623456-B640-5074-2BDB-5E250DA46814}"/>
              </a:ext>
            </a:extLst>
          </p:cNvPr>
          <p:cNvSpPr txBox="1"/>
          <p:nvPr/>
        </p:nvSpPr>
        <p:spPr>
          <a:xfrm>
            <a:off x="412831" y="6300020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</p:spTree>
    <p:extLst>
      <p:ext uri="{BB962C8B-B14F-4D97-AF65-F5344CB8AC3E}">
        <p14:creationId xmlns:p14="http://schemas.microsoft.com/office/powerpoint/2010/main" val="4616660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DFB48-3DD5-244C-8AE7-AE24C227CBC0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A7089AC3-337F-A09C-B3E5-D18115F9A444}"/>
              </a:ext>
            </a:extLst>
          </p:cNvPr>
          <p:cNvGrpSpPr/>
          <p:nvPr/>
        </p:nvGrpSpPr>
        <p:grpSpPr>
          <a:xfrm>
            <a:off x="-136702" y="4222643"/>
            <a:ext cx="12328702" cy="2787766"/>
            <a:chOff x="0" y="-1037666"/>
            <a:chExt cx="9966452" cy="16553677"/>
          </a:xfrm>
          <a:solidFill>
            <a:srgbClr val="262953"/>
          </a:solidFill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2415B9B4-67E6-86CB-5469-C0F67BDADBBB}"/>
                </a:ext>
              </a:extLst>
            </p:cNvPr>
            <p:cNvSpPr/>
            <p:nvPr/>
          </p:nvSpPr>
          <p:spPr>
            <a:xfrm>
              <a:off x="0" y="-1037666"/>
              <a:ext cx="9966452" cy="16553677"/>
            </a:xfrm>
            <a:custGeom>
              <a:avLst/>
              <a:gdLst/>
              <a:ahLst/>
              <a:cxnLst/>
              <a:rect l="l" t="t" r="r" b="b"/>
              <a:pathLst>
                <a:path w="9966452" h="13716000">
                  <a:moveTo>
                    <a:pt x="0" y="0"/>
                  </a:moveTo>
                  <a:lnTo>
                    <a:pt x="9966452" y="0"/>
                  </a:lnTo>
                  <a:lnTo>
                    <a:pt x="9966452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2"/>
          <p:cNvSpPr/>
          <p:nvPr/>
        </p:nvSpPr>
        <p:spPr>
          <a:xfrm flipH="1">
            <a:off x="-16937" y="2628533"/>
            <a:ext cx="12192000" cy="0"/>
          </a:xfrm>
          <a:prstGeom prst="line">
            <a:avLst/>
          </a:prstGeom>
          <a:ln>
            <a:solidFill>
              <a:srgbClr val="262953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3" name="Group 13"/>
          <p:cNvGrpSpPr/>
          <p:nvPr/>
        </p:nvGrpSpPr>
        <p:grpSpPr>
          <a:xfrm>
            <a:off x="619929" y="2842514"/>
            <a:ext cx="11318071" cy="1204993"/>
            <a:chOff x="-8053" y="-1249694"/>
            <a:chExt cx="10943537" cy="2254879"/>
          </a:xfrm>
        </p:grpSpPr>
        <p:sp>
          <p:nvSpPr>
            <p:cNvPr id="14" name="TextBox 14"/>
            <p:cNvSpPr txBox="1"/>
            <p:nvPr/>
          </p:nvSpPr>
          <p:spPr>
            <a:xfrm>
              <a:off x="-1" y="-1249694"/>
              <a:ext cx="10935485" cy="505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3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262953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EZ-ERC’s team of Managing Directors bring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262953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50+ years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262953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of combined Tax Advisory and Big Consulting Experience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8053" y="611389"/>
              <a:ext cx="10223753" cy="3937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1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endParaRPr>
            </a:p>
          </p:txBody>
        </p:sp>
      </p:grpSp>
      <p:sp>
        <p:nvSpPr>
          <p:cNvPr id="34" name="TextBox 15">
            <a:extLst>
              <a:ext uri="{FF2B5EF4-FFF2-40B4-BE49-F238E27FC236}">
                <a16:creationId xmlns:a16="http://schemas.microsoft.com/office/drawing/2014/main" id="{083AAC75-96D7-5BDB-A098-E478AC9E6BA6}"/>
              </a:ext>
            </a:extLst>
          </p:cNvPr>
          <p:cNvSpPr txBox="1"/>
          <p:nvPr/>
        </p:nvSpPr>
        <p:spPr>
          <a:xfrm>
            <a:off x="1319877" y="5551938"/>
            <a:ext cx="2157300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Kyle Morabito, Esq.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CLO &amp; Managing Director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42DED0C4-9A30-910F-D484-765306A33D4D}"/>
              </a:ext>
            </a:extLst>
          </p:cNvPr>
          <p:cNvSpPr txBox="1"/>
          <p:nvPr/>
        </p:nvSpPr>
        <p:spPr>
          <a:xfrm>
            <a:off x="5122148" y="5538368"/>
            <a:ext cx="20601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Victoria Beck, Esq.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Compliance Counsel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9820974-20CB-166E-3E74-44CA69E80C4A}"/>
              </a:ext>
            </a:extLst>
          </p:cNvPr>
          <p:cNvSpPr txBox="1"/>
          <p:nvPr/>
        </p:nvSpPr>
        <p:spPr>
          <a:xfrm>
            <a:off x="1265743" y="1158560"/>
            <a:ext cx="534216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1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lack" pitchFamily="2" charset="77"/>
                <a:ea typeface="+mn-ea"/>
                <a:cs typeface="+mn-cs"/>
              </a:rPr>
              <a:t>today’s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lack" pitchFamily="2" charset="77"/>
                <a:ea typeface="+mn-ea"/>
                <a:cs typeface="+mn-cs"/>
              </a:rPr>
              <a:t> </a:t>
            </a:r>
            <a:r>
              <a:rPr kumimoji="0" lang="en-US" sz="5334" b="0" i="1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lack" pitchFamily="2" charset="77"/>
                <a:ea typeface="+mn-ea"/>
                <a:cs typeface="+mn-cs"/>
              </a:rPr>
              <a:t>emcee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0A0B78B1-E2BB-CB73-FAB8-E36E8D6BDB85}"/>
              </a:ext>
            </a:extLst>
          </p:cNvPr>
          <p:cNvSpPr txBox="1"/>
          <p:nvPr/>
        </p:nvSpPr>
        <p:spPr>
          <a:xfrm>
            <a:off x="1319878" y="404766"/>
            <a:ext cx="6222258" cy="79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Introducing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ED38FAE0-FEF1-9061-E823-9131C34BF612}"/>
              </a:ext>
            </a:extLst>
          </p:cNvPr>
          <p:cNvSpPr txBox="1"/>
          <p:nvPr/>
        </p:nvSpPr>
        <p:spPr>
          <a:xfrm>
            <a:off x="8716970" y="429211"/>
            <a:ext cx="3571394" cy="619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Playfair Display Black" pitchFamily="2" charset="77"/>
                <a:ea typeface="+mn-ea"/>
                <a:cs typeface="+mn-cs"/>
              </a:rPr>
              <a:t>Adam Fisher, Esq.</a:t>
            </a:r>
          </a:p>
          <a:p>
            <a:pPr marL="0" marR="0" lvl="0" indent="0" algn="l" defTabSz="609630" rtl="0" eaLnBrk="1" fontAlgn="auto" latinLnBrk="0" hangingPunct="1">
              <a:lnSpc>
                <a:spcPts val="25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General Counsel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BC234716-7863-2965-31E8-D0AD648941FE}"/>
              </a:ext>
            </a:extLst>
          </p:cNvPr>
          <p:cNvSpPr txBox="1"/>
          <p:nvPr/>
        </p:nvSpPr>
        <p:spPr>
          <a:xfrm>
            <a:off x="8783299" y="5540986"/>
            <a:ext cx="2060139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JJ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Budzik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, JD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Managing Director</a:t>
            </a:r>
          </a:p>
        </p:txBody>
      </p:sp>
      <p:pic>
        <p:nvPicPr>
          <p:cNvPr id="21" name="Picture 20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371F3D8-A825-DCFB-27C6-D0D091362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t="1" r="8142" b="21634"/>
          <a:stretch/>
        </p:blipFill>
        <p:spPr>
          <a:xfrm>
            <a:off x="6203592" y="196071"/>
            <a:ext cx="2232752" cy="2232752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421BF9-7DB1-477F-147F-A57C192C61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406" r="604" b="14747"/>
          <a:stretch/>
        </p:blipFill>
        <p:spPr>
          <a:xfrm>
            <a:off x="1368825" y="3341326"/>
            <a:ext cx="2019613" cy="2019613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866719F-A22B-1B98-0B5D-729E5F6402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576"/>
          <a:stretch/>
        </p:blipFill>
        <p:spPr>
          <a:xfrm>
            <a:off x="5075838" y="3329774"/>
            <a:ext cx="2040325" cy="2040325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F6E52F-0B66-9F13-AD70-737C777590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" b="15259"/>
          <a:stretch/>
        </p:blipFill>
        <p:spPr>
          <a:xfrm>
            <a:off x="8803562" y="3321967"/>
            <a:ext cx="2019613" cy="2019613"/>
          </a:xfrm>
          <a:prstGeom prst="ellipse">
            <a:avLst/>
          </a:prstGeom>
        </p:spPr>
      </p:pic>
      <p:sp>
        <p:nvSpPr>
          <p:cNvPr id="46" name="TextBox 21">
            <a:extLst>
              <a:ext uri="{FF2B5EF4-FFF2-40B4-BE49-F238E27FC236}">
                <a16:creationId xmlns:a16="http://schemas.microsoft.com/office/drawing/2014/main" id="{FDD8D54A-BD6C-D5DB-59D3-7398B50573BC}"/>
              </a:ext>
            </a:extLst>
          </p:cNvPr>
          <p:cNvSpPr txBox="1"/>
          <p:nvPr/>
        </p:nvSpPr>
        <p:spPr>
          <a:xfrm>
            <a:off x="8436344" y="1194084"/>
            <a:ext cx="3571394" cy="96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3427" marR="0" lvl="1" indent="-228611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Tricera</a:t>
            </a: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 Capital,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2021 – 2022</a:t>
            </a:r>
          </a:p>
          <a:p>
            <a:pPr marL="533427" marR="0" lvl="1" indent="-228611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McDermott Will &amp; Emery,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2017 – 2021</a:t>
            </a:r>
          </a:p>
          <a:p>
            <a:pPr marL="533427" marR="0" lvl="1" indent="-228611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Greenberg Traurig,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2015 – 2017</a:t>
            </a:r>
          </a:p>
          <a:p>
            <a:pPr marL="533427" marR="0" lvl="1" indent="-228611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Bilzen</a:t>
            </a: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 </a:t>
            </a:r>
            <a:r>
              <a:rPr kumimoji="0" lang="en-US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Sumberg</a:t>
            </a: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,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2014 – 2015 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9533EF0A-E47F-0DF4-0D64-F2A89EAA5E04}"/>
              </a:ext>
            </a:extLst>
          </p:cNvPr>
          <p:cNvSpPr txBox="1"/>
          <p:nvPr/>
        </p:nvSpPr>
        <p:spPr>
          <a:xfrm>
            <a:off x="1073426" y="6116081"/>
            <a:ext cx="2674469" cy="39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Tenures at DLA Piper, McDermott Will &amp; Emery, and </a:t>
            </a:r>
            <a:r>
              <a:rPr kumimoji="0" lang="en-US" sz="1281" b="0" i="1" u="none" strike="noStrike" kern="1200" cap="none" spc="0" normalizeH="0" baseline="0" noProof="0" dirty="0" err="1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Bilzin</a:t>
            </a:r>
            <a:r>
              <a:rPr kumimoji="0" lang="en-US" sz="1281" b="0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</a:t>
            </a:r>
            <a:r>
              <a:rPr kumimoji="0" lang="en-US" sz="1281" b="0" i="1" u="none" strike="noStrike" kern="1200" cap="none" spc="0" normalizeH="0" baseline="0" noProof="0" dirty="0" err="1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Sumberg</a:t>
            </a:r>
            <a:endParaRPr kumimoji="0" lang="en-US" sz="1281" b="0" i="1" u="none" strike="noStrike" kern="1200" cap="none" spc="0" normalizeH="0" baseline="0" noProof="0" dirty="0">
              <a:ln>
                <a:noFill/>
              </a:ln>
              <a:solidFill>
                <a:srgbClr val="9CCA3B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FC3A447-33F1-7380-DD75-0C23D6E1C1C3}"/>
              </a:ext>
            </a:extLst>
          </p:cNvPr>
          <p:cNvSpPr txBox="1"/>
          <p:nvPr/>
        </p:nvSpPr>
        <p:spPr>
          <a:xfrm>
            <a:off x="8644128" y="6089808"/>
            <a:ext cx="2328737" cy="39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Tenures at Alvarez &amp; Marsal, Arthur Andersen, and Deloitte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76210A8F-B103-D33B-CDE1-A3FD1C843D00}"/>
              </a:ext>
            </a:extLst>
          </p:cNvPr>
          <p:cNvSpPr txBox="1"/>
          <p:nvPr/>
        </p:nvSpPr>
        <p:spPr>
          <a:xfrm>
            <a:off x="5001338" y="6114066"/>
            <a:ext cx="2317873" cy="39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Tenures at Hill Wallack LLP and Parker </a:t>
            </a:r>
            <a:r>
              <a:rPr kumimoji="0" lang="en-US" sz="1281" b="0" i="1" u="none" strike="noStrike" kern="1200" cap="none" spc="0" normalizeH="0" baseline="0" noProof="0" dirty="0" err="1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McCay</a:t>
            </a:r>
            <a:r>
              <a:rPr kumimoji="0" lang="en-US" sz="1281" b="0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P.A.</a:t>
            </a:r>
          </a:p>
        </p:txBody>
      </p:sp>
    </p:spTree>
    <p:extLst>
      <p:ext uri="{BB962C8B-B14F-4D97-AF65-F5344CB8AC3E}">
        <p14:creationId xmlns:p14="http://schemas.microsoft.com/office/powerpoint/2010/main" val="1713664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A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01161" y="330200"/>
            <a:ext cx="11189676" cy="614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  <a:defRPr/>
            </a:pPr>
            <a:r>
              <a:rPr lang="en-US" sz="3600" dirty="0">
                <a:solidFill>
                  <a:srgbClr val="9DC93C"/>
                </a:solidFill>
                <a:latin typeface="Playfair Display Bold"/>
              </a:rPr>
              <a:t>Social Distancing Dates to Keep in Mind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216D86-C307-CFAF-53EA-B1A91E5B81CC}"/>
              </a:ext>
            </a:extLst>
          </p:cNvPr>
          <p:cNvGrpSpPr/>
          <p:nvPr/>
        </p:nvGrpSpPr>
        <p:grpSpPr>
          <a:xfrm>
            <a:off x="812800" y="1600200"/>
            <a:ext cx="11189679" cy="2735003"/>
            <a:chOff x="1422400" y="2384912"/>
            <a:chExt cx="16784518" cy="4102505"/>
          </a:xfrm>
        </p:grpSpPr>
        <p:sp>
          <p:nvSpPr>
            <p:cNvPr id="8" name="TextBox 8"/>
            <p:cNvSpPr txBox="1"/>
            <p:nvPr/>
          </p:nvSpPr>
          <p:spPr>
            <a:xfrm>
              <a:off x="9611459" y="2384912"/>
              <a:ext cx="8595459" cy="3173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Illinois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June 11, 2021*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Ohio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June 18, 2021*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Georgia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May 1, 2021*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North Carolina 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March 23, 2021 </a:t>
              </a:r>
              <a:r>
                <a:rPr lang="en-US" sz="1867" i="1" dirty="0">
                  <a:solidFill>
                    <a:srgbClr val="51C8E9"/>
                  </a:solidFill>
                  <a:latin typeface="DM Sans"/>
                </a:rPr>
                <a:t>or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May 14, 2021*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Michigan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June 22, 2021</a:t>
              </a:r>
            </a:p>
          </p:txBody>
        </p:sp>
        <p:sp>
          <p:nvSpPr>
            <p:cNvPr id="2" name="TextBox 8">
              <a:extLst>
                <a:ext uri="{FF2B5EF4-FFF2-40B4-BE49-F238E27FC236}">
                  <a16:creationId xmlns:a16="http://schemas.microsoft.com/office/drawing/2014/main" id="{19BE0410-A65D-AADB-9A63-A2BD827CA7BC}"/>
                </a:ext>
              </a:extLst>
            </p:cNvPr>
            <p:cNvSpPr txBox="1"/>
            <p:nvPr/>
          </p:nvSpPr>
          <p:spPr>
            <a:xfrm>
              <a:off x="1498600" y="5966312"/>
              <a:ext cx="15859860" cy="5211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773"/>
                </a:lnSpc>
              </a:pPr>
              <a:r>
                <a:rPr lang="en-US" sz="2133" i="1" dirty="0">
                  <a:solidFill>
                    <a:prstClr val="white"/>
                  </a:solidFill>
                  <a:latin typeface="DM Sans"/>
                </a:rPr>
                <a:t>* </a:t>
              </a:r>
              <a:r>
                <a:rPr lang="en-US" sz="1866" i="1" dirty="0">
                  <a:solidFill>
                    <a:prstClr val="white"/>
                  </a:solidFill>
                  <a:latin typeface="DM Sans"/>
                </a:rPr>
                <a:t>Counties and/or cities may have had more restrictive level orders </a:t>
              </a:r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27D4A0A4-78F7-1391-6F96-E1915CE323FD}"/>
                </a:ext>
              </a:extLst>
            </p:cNvPr>
            <p:cNvSpPr txBox="1"/>
            <p:nvPr/>
          </p:nvSpPr>
          <p:spPr>
            <a:xfrm>
              <a:off x="1422400" y="2400301"/>
              <a:ext cx="8595459" cy="3173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California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 June 15, 2021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Texas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March 31, 2021*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Florida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September 25, 2020 </a:t>
              </a:r>
              <a:r>
                <a:rPr lang="en-US" sz="1867" i="1" dirty="0">
                  <a:solidFill>
                    <a:srgbClr val="51C8E9"/>
                  </a:solidFill>
                  <a:latin typeface="DM Sans"/>
                </a:rPr>
                <a:t>or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May 3, 2021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New York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June 24, 2021</a:t>
              </a:r>
            </a:p>
            <a:p>
              <a:pPr defTabSz="609630">
                <a:lnSpc>
                  <a:spcPct val="150000"/>
                </a:lnSpc>
              </a:pPr>
              <a:r>
                <a:rPr lang="en-US" sz="1867" b="1" dirty="0">
                  <a:solidFill>
                    <a:prstClr val="white"/>
                  </a:solidFill>
                  <a:latin typeface="DM Sans"/>
                </a:rPr>
                <a:t>Pennsylvania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May 31, 2021 </a:t>
              </a:r>
              <a:r>
                <a:rPr lang="en-US" sz="1867" i="1" dirty="0">
                  <a:solidFill>
                    <a:srgbClr val="51C8E9"/>
                  </a:solidFill>
                  <a:latin typeface="DM Sans"/>
                </a:rPr>
                <a:t>or</a:t>
              </a:r>
              <a:r>
                <a:rPr lang="en-US" sz="1867" dirty="0">
                  <a:solidFill>
                    <a:srgbClr val="51C8E9"/>
                  </a:solidFill>
                  <a:latin typeface="DM Sans"/>
                </a:rPr>
                <a:t> June 15, 2021</a:t>
              </a:r>
            </a:p>
          </p:txBody>
        </p:sp>
      </p:grpSp>
      <p:sp>
        <p:nvSpPr>
          <p:cNvPr id="6" name="TextBox 3">
            <a:extLst>
              <a:ext uri="{FF2B5EF4-FFF2-40B4-BE49-F238E27FC236}">
                <a16:creationId xmlns:a16="http://schemas.microsoft.com/office/drawing/2014/main" id="{3FE8934E-191C-2ABB-9960-8DD6A42E33DD}"/>
              </a:ext>
            </a:extLst>
          </p:cNvPr>
          <p:cNvSpPr txBox="1"/>
          <p:nvPr/>
        </p:nvSpPr>
        <p:spPr>
          <a:xfrm>
            <a:off x="508000" y="4851400"/>
            <a:ext cx="11189676" cy="614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280"/>
              </a:lnSpc>
              <a:defRPr/>
            </a:pPr>
            <a:r>
              <a:rPr lang="en-US" sz="3600" dirty="0">
                <a:solidFill>
                  <a:srgbClr val="9DC93C"/>
                </a:solidFill>
                <a:latin typeface="Playfair Display Bold"/>
              </a:rPr>
              <a:t>General Rule of Thumb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BD560-EAB3-EFCE-2D6F-26DBFBB56F43}"/>
              </a:ext>
            </a:extLst>
          </p:cNvPr>
          <p:cNvSpPr txBox="1"/>
          <p:nvPr/>
        </p:nvSpPr>
        <p:spPr>
          <a:xfrm>
            <a:off x="863600" y="5613400"/>
            <a:ext cx="10573240" cy="696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 algn="ctr" defTabSz="609630">
              <a:lnSpc>
                <a:spcPts val="2773"/>
              </a:lnSpc>
              <a:buFont typeface="Wingdings" panose="05000000000000000000" pitchFamily="2" charset="2"/>
              <a:buChar char="ü"/>
            </a:pPr>
            <a:r>
              <a:rPr lang="en-US" sz="1867" dirty="0">
                <a:solidFill>
                  <a:prstClr val="white"/>
                </a:solidFill>
                <a:latin typeface="DM Sans"/>
              </a:rPr>
              <a:t>Blue States (and large cities): April 2021 – June 2021</a:t>
            </a:r>
          </a:p>
          <a:p>
            <a:pPr marL="304815" indent="-304815" algn="ctr" defTabSz="609630">
              <a:lnSpc>
                <a:spcPts val="2773"/>
              </a:lnSpc>
              <a:buFont typeface="Wingdings" panose="05000000000000000000" pitchFamily="2" charset="2"/>
              <a:buChar char="ü"/>
            </a:pPr>
            <a:r>
              <a:rPr lang="en-US" sz="1867" dirty="0">
                <a:solidFill>
                  <a:prstClr val="white"/>
                </a:solidFill>
                <a:latin typeface="DM Sans"/>
              </a:rPr>
              <a:t>Red States: September 2020 – March 2021</a:t>
            </a:r>
            <a:endParaRPr lang="en-US" sz="1600" dirty="0">
              <a:solidFill>
                <a:prstClr val="white"/>
              </a:solidFill>
              <a:latin typeface="DM Sans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6C223-F222-052F-607F-648174D05135}"/>
              </a:ext>
            </a:extLst>
          </p:cNvPr>
          <p:cNvSpPr/>
          <p:nvPr/>
        </p:nvSpPr>
        <p:spPr>
          <a:xfrm>
            <a:off x="406400" y="1295400"/>
            <a:ext cx="11277600" cy="3352800"/>
          </a:xfrm>
          <a:prstGeom prst="rect">
            <a:avLst/>
          </a:prstGeom>
          <a:noFill/>
          <a:ln w="19050">
            <a:solidFill>
              <a:srgbClr val="51C8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665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E400C-9AB8-0ED8-1283-DBB21472FF06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2133600" cy="6941639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</p:sp>
      <p:sp>
        <p:nvSpPr>
          <p:cNvPr id="4" name="TextBox 4"/>
          <p:cNvSpPr txBox="1"/>
          <p:nvPr/>
        </p:nvSpPr>
        <p:spPr>
          <a:xfrm>
            <a:off x="0" y="-60347"/>
            <a:ext cx="2525349" cy="17768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64" t="20872" r="2267"/>
          <a:stretch/>
        </p:blipFill>
        <p:spPr>
          <a:xfrm flipH="1">
            <a:off x="0" y="-1"/>
            <a:ext cx="3524031" cy="5315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03575" y="2027903"/>
            <a:ext cx="7975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What To Look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For In An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ERC Advisor 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2FE4607-961F-0BBB-AB50-F46BAD80615C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5F98DD1-C850-994E-B171-07B9782B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9462D-68E3-25C0-ACA2-1FE2B1F50EA1}"/>
              </a:ext>
            </a:extLst>
          </p:cNvPr>
          <p:cNvSpPr txBox="1"/>
          <p:nvPr/>
        </p:nvSpPr>
        <p:spPr>
          <a:xfrm>
            <a:off x="863600" y="939800"/>
            <a:ext cx="10464800" cy="540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What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differentiates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EZ-ERC from its competitors?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﻿﻿﻿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Tax Guidance: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Kenneth Dettman (former partner at Alvarez &amp; Marsal and Co-Head of their ERC Taskforce) signs every ERC filing as paid preparer;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thereby taking responsibility for our clients' ERC tax positions;</a:t>
            </a: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﻿﻿﻿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Legal Guidance: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We work side-by-side with some of the top law firms in the country specializing in the ERC and even work several lawyers who were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integral in writing the ERC legislation;</a:t>
            </a: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﻿﻿﻿Legal Opinion: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EZ-ERC pays for a tax attorney to prepare a legal analysis and/or opinion, where applicable, substantiating our clients' ERC legal eligibility;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thereby taking responsibility for our clients' ERC legal positions;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Tax Insurance: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EZ-ERC has relationships with insurance providers that can source tax insurance policies to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protect our clients’ ERC claims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;</a:t>
            </a: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﻿﻿﻿Timing: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We can finalize and submit an ERC claim to the IRS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within a month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from the time a client signs our engagement; and</a:t>
            </a: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190510" marR="0" lvl="0" indent="-19051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﻿﻿﻿Price: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EZ-ERC generally charges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10-20%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of the credit (competitors generally charge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25-30%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).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1805A928-2145-4301-9A23-5052F55DCFCA}"/>
              </a:ext>
            </a:extLst>
          </p:cNvPr>
          <p:cNvSpPr txBox="1"/>
          <p:nvPr/>
        </p:nvSpPr>
        <p:spPr>
          <a:xfrm>
            <a:off x="496267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0F3EC3A-9950-7AE7-AE10-F3E37545E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34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820B0A-DDDD-253E-BBBD-5688A4F197EB}"/>
              </a:ext>
            </a:extLst>
          </p:cNvPr>
          <p:cNvSpPr/>
          <p:nvPr/>
        </p:nvSpPr>
        <p:spPr>
          <a:xfrm>
            <a:off x="-304800" y="0"/>
            <a:ext cx="12954000" cy="1531305"/>
          </a:xfrm>
          <a:prstGeom prst="rect">
            <a:avLst/>
          </a:prstGeom>
          <a:solidFill>
            <a:srgbClr val="26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8531" y="337609"/>
            <a:ext cx="11376059" cy="7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DC93C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Documentation Required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5AEF0-8C00-ADCE-2DA3-68AB515423BD}"/>
              </a:ext>
            </a:extLst>
          </p:cNvPr>
          <p:cNvSpPr txBox="1"/>
          <p:nvPr/>
        </p:nvSpPr>
        <p:spPr>
          <a:xfrm>
            <a:off x="2588659" y="1826516"/>
            <a:ext cx="7787639" cy="398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Ownership and Related Party Information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Full-Time Employee Count (2019)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Gross Receipt Substantiation (2019-2021 Quarterly P&amp;Ls)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Payroll Tax Filings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Payroll and Employer-Paid Health Information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PPP Information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Tax Return Support</a:t>
            </a:r>
          </a:p>
          <a:p>
            <a:pPr marL="190510" marR="0" lvl="0" indent="-19051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9E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Other Wage-Based Tax Credits</a:t>
            </a:r>
          </a:p>
        </p:txBody>
      </p:sp>
      <p:pic>
        <p:nvPicPr>
          <p:cNvPr id="9" name="Picture 8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2A12630D-3ACB-727C-41D1-561ECFDA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A98CE21D-3C4D-A725-82FF-BDB5484AE10F}"/>
              </a:ext>
            </a:extLst>
          </p:cNvPr>
          <p:cNvSpPr txBox="1"/>
          <p:nvPr/>
        </p:nvSpPr>
        <p:spPr>
          <a:xfrm>
            <a:off x="412831" y="6300020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</p:spTree>
    <p:extLst>
      <p:ext uri="{BB962C8B-B14F-4D97-AF65-F5344CB8AC3E}">
        <p14:creationId xmlns:p14="http://schemas.microsoft.com/office/powerpoint/2010/main" val="1500287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5E3395-0451-AB1B-29C6-949E72A6F932}"/>
              </a:ext>
            </a:extLst>
          </p:cNvPr>
          <p:cNvSpPr/>
          <p:nvPr/>
        </p:nvSpPr>
        <p:spPr>
          <a:xfrm>
            <a:off x="0" y="1531305"/>
            <a:ext cx="12192000" cy="5326695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281EDE-238E-E365-9D1E-6E29AE2233D4}"/>
              </a:ext>
            </a:extLst>
          </p:cNvPr>
          <p:cNvSpPr/>
          <p:nvPr/>
        </p:nvSpPr>
        <p:spPr>
          <a:xfrm>
            <a:off x="-304800" y="0"/>
            <a:ext cx="12954000" cy="1531305"/>
          </a:xfrm>
          <a:prstGeom prst="rect">
            <a:avLst/>
          </a:prstGeom>
          <a:solidFill>
            <a:srgbClr val="26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B391F0-255B-6D04-9B6E-A4C29A8CC85F}"/>
              </a:ext>
            </a:extLst>
          </p:cNvPr>
          <p:cNvSpPr txBox="1"/>
          <p:nvPr/>
        </p:nvSpPr>
        <p:spPr>
          <a:xfrm>
            <a:off x="1920240" y="348367"/>
            <a:ext cx="8178800" cy="69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DC93C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The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9DC93C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Unofficial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DC93C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 Audit Guide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36E193-23E6-C227-E057-B00441612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/>
          <a:stretch/>
        </p:blipFill>
        <p:spPr bwMode="auto">
          <a:xfrm>
            <a:off x="1045029" y="1531305"/>
            <a:ext cx="10100128" cy="48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293AF-3740-3C78-DD03-E8ADBDD691EA}"/>
              </a:ext>
            </a:extLst>
          </p:cNvPr>
          <p:cNvSpPr txBox="1"/>
          <p:nvPr/>
        </p:nvSpPr>
        <p:spPr>
          <a:xfrm>
            <a:off x="2961640" y="6191179"/>
            <a:ext cx="6096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https://www.ez-erc.com/practical-guide/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1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810001" y="3085389"/>
            <a:ext cx="5992007" cy="140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4" b="1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Q&amp;A</a:t>
            </a:r>
          </a:p>
        </p:txBody>
      </p:sp>
      <p:pic>
        <p:nvPicPr>
          <p:cNvPr id="4" name="Picture 3" descr="A green strip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13AAEA2-2DFD-C0A3-AB39-8E247375A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3790" y="-1299586"/>
            <a:ext cx="2052582" cy="9336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E85DB7-189D-B047-51C5-1A8E57B399B1}"/>
              </a:ext>
            </a:extLst>
          </p:cNvPr>
          <p:cNvSpPr txBox="1"/>
          <p:nvPr/>
        </p:nvSpPr>
        <p:spPr>
          <a:xfrm>
            <a:off x="8440616" y="553329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DB108A11-F2B8-13F0-748A-AE706E93F913}"/>
              </a:ext>
            </a:extLst>
          </p:cNvPr>
          <p:cNvSpPr txBox="1"/>
          <p:nvPr/>
        </p:nvSpPr>
        <p:spPr>
          <a:xfrm>
            <a:off x="496267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6" name="Picture 5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5AC7F1EA-EBAE-1C4F-E434-7495EB3B4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6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9ADE4B-3299-F099-E052-86748E098B8D}"/>
              </a:ext>
            </a:extLst>
          </p:cNvPr>
          <p:cNvSpPr/>
          <p:nvPr/>
        </p:nvSpPr>
        <p:spPr>
          <a:xfrm>
            <a:off x="-12133" y="0"/>
            <a:ext cx="12472338" cy="70965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3">
            <a:extLst>
              <a:ext uri="{FF2B5EF4-FFF2-40B4-BE49-F238E27FC236}">
                <a16:creationId xmlns:a16="http://schemas.microsoft.com/office/drawing/2014/main" id="{029278F7-56EB-0090-5366-94160B2FA903}"/>
              </a:ext>
            </a:extLst>
          </p:cNvPr>
          <p:cNvGrpSpPr/>
          <p:nvPr/>
        </p:nvGrpSpPr>
        <p:grpSpPr>
          <a:xfrm>
            <a:off x="-304800" y="2971801"/>
            <a:ext cx="12964886" cy="4158342"/>
            <a:chOff x="0" y="-1037666"/>
            <a:chExt cx="9966452" cy="16553677"/>
          </a:xfrm>
          <a:solidFill>
            <a:srgbClr val="262953"/>
          </a:solidFill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777771C3-1006-7FA9-76DE-D064FA402BFE}"/>
                </a:ext>
              </a:extLst>
            </p:cNvPr>
            <p:cNvSpPr/>
            <p:nvPr/>
          </p:nvSpPr>
          <p:spPr>
            <a:xfrm>
              <a:off x="0" y="-1037666"/>
              <a:ext cx="9966452" cy="16553677"/>
            </a:xfrm>
            <a:custGeom>
              <a:avLst/>
              <a:gdLst/>
              <a:ahLst/>
              <a:cxnLst/>
              <a:rect l="l" t="t" r="r" b="b"/>
              <a:pathLst>
                <a:path w="9966452" h="13716000">
                  <a:moveTo>
                    <a:pt x="0" y="0"/>
                  </a:moveTo>
                  <a:lnTo>
                    <a:pt x="9966452" y="0"/>
                  </a:lnTo>
                  <a:lnTo>
                    <a:pt x="9966452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9325681-3C9C-B457-B564-D80E1046D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t="1" r="8142" b="21634"/>
          <a:stretch/>
        </p:blipFill>
        <p:spPr>
          <a:xfrm>
            <a:off x="762000" y="2014850"/>
            <a:ext cx="2040326" cy="2040326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340CC-ED5B-DC8B-ED22-FC95F94EFC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" b="15390"/>
          <a:stretch/>
        </p:blipFill>
        <p:spPr>
          <a:xfrm>
            <a:off x="3659701" y="2065278"/>
            <a:ext cx="2019613" cy="2019613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F6828A-6471-2C0D-B101-94BC4304C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6" b="7576"/>
          <a:stretch/>
        </p:blipFill>
        <p:spPr>
          <a:xfrm>
            <a:off x="6536689" y="2044566"/>
            <a:ext cx="2040325" cy="2040325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E4C1C-C2D4-F4E4-0560-882683D22A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345" r="7689" b="28819"/>
          <a:stretch/>
        </p:blipFill>
        <p:spPr>
          <a:xfrm>
            <a:off x="9434389" y="2025206"/>
            <a:ext cx="2019613" cy="2019613"/>
          </a:xfrm>
          <a:prstGeom prst="ellipse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F90CF9FE-B973-12F6-DA95-685CDE825CE7}"/>
              </a:ext>
            </a:extLst>
          </p:cNvPr>
          <p:cNvSpPr txBox="1"/>
          <p:nvPr/>
        </p:nvSpPr>
        <p:spPr>
          <a:xfrm>
            <a:off x="703513" y="4255178"/>
            <a:ext cx="2157300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Adam Fisher, Esq.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General Counsel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2F4947B7-F0BF-02FD-004A-491DBBCDBFE1}"/>
              </a:ext>
            </a:extLst>
          </p:cNvPr>
          <p:cNvSpPr txBox="1"/>
          <p:nvPr/>
        </p:nvSpPr>
        <p:spPr>
          <a:xfrm>
            <a:off x="3843055" y="4876150"/>
            <a:ext cx="21573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hlinkClick r:id="rId7" tooltip="kenneth@ez-erc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kyle@ez-erc.com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39EC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FCB06C80-7FAD-8171-C2FE-BE18E822C93B}"/>
              </a:ext>
            </a:extLst>
          </p:cNvPr>
          <p:cNvSpPr txBox="1"/>
          <p:nvPr/>
        </p:nvSpPr>
        <p:spPr>
          <a:xfrm>
            <a:off x="6601691" y="4883602"/>
            <a:ext cx="206013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victoria@ez-erc.com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139EC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E8773CB1-A344-4437-4D24-F4239F4A390E}"/>
              </a:ext>
            </a:extLst>
          </p:cNvPr>
          <p:cNvSpPr txBox="1"/>
          <p:nvPr/>
        </p:nvSpPr>
        <p:spPr>
          <a:xfrm>
            <a:off x="590465" y="4876150"/>
            <a:ext cx="256338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hlinkClick r:id="rId8" tooltip="adamfischer@ez-erc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adamfischer@ez-erc.com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39EC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2211DB8-93D8-943F-AE0A-187158C4E3B3}"/>
              </a:ext>
            </a:extLst>
          </p:cNvPr>
          <p:cNvSpPr txBox="1"/>
          <p:nvPr/>
        </p:nvSpPr>
        <p:spPr>
          <a:xfrm>
            <a:off x="288531" y="651628"/>
            <a:ext cx="1137605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1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Contacts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6509436B-B9FE-5A11-5356-4BF04E9ED2AA}"/>
              </a:ext>
            </a:extLst>
          </p:cNvPr>
          <p:cNvSpPr txBox="1"/>
          <p:nvPr/>
        </p:nvSpPr>
        <p:spPr>
          <a:xfrm>
            <a:off x="496267" y="6206368"/>
            <a:ext cx="4595467" cy="2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25" name="Picture 2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6C4525F-8009-62A6-AF08-73C765C663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34" y="5983661"/>
            <a:ext cx="1422400" cy="516279"/>
          </a:xfrm>
          <a:prstGeom prst="rect">
            <a:avLst/>
          </a:prstGeom>
        </p:spPr>
      </p:pic>
      <p:sp>
        <p:nvSpPr>
          <p:cNvPr id="19" name="TextBox 15">
            <a:extLst>
              <a:ext uri="{FF2B5EF4-FFF2-40B4-BE49-F238E27FC236}">
                <a16:creationId xmlns:a16="http://schemas.microsoft.com/office/drawing/2014/main" id="{76CAF52D-F264-229B-9A4C-BC5A4449F1EB}"/>
              </a:ext>
            </a:extLst>
          </p:cNvPr>
          <p:cNvSpPr txBox="1"/>
          <p:nvPr/>
        </p:nvSpPr>
        <p:spPr>
          <a:xfrm>
            <a:off x="3629124" y="4265579"/>
            <a:ext cx="2157300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Kyle Morabito, Esq.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Managing Director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5B59036-3812-D2B2-EC0D-2079989537AD}"/>
              </a:ext>
            </a:extLst>
          </p:cNvPr>
          <p:cNvSpPr txBox="1"/>
          <p:nvPr/>
        </p:nvSpPr>
        <p:spPr>
          <a:xfrm>
            <a:off x="6532494" y="4252009"/>
            <a:ext cx="206013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Victoria Beck, Esq.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Compliance Counsel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9CEC0500-7685-DCC4-992F-6B7A4A3C340C}"/>
              </a:ext>
            </a:extLst>
          </p:cNvPr>
          <p:cNvSpPr txBox="1"/>
          <p:nvPr/>
        </p:nvSpPr>
        <p:spPr>
          <a:xfrm>
            <a:off x="9449726" y="4254627"/>
            <a:ext cx="2060139" cy="428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JJ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Budzik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, JD</a:t>
            </a:r>
          </a:p>
          <a:p>
            <a:pPr marL="0" marR="0" lvl="0" indent="0" algn="ctr" defTabSz="609630" rtl="0" eaLnBrk="1" fontAlgn="auto" latinLnBrk="0" hangingPunct="1">
              <a:lnSpc>
                <a:spcPts val="16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Managing Director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574B7742-007C-B585-857F-3C8AC2C6A848}"/>
              </a:ext>
            </a:extLst>
          </p:cNvPr>
          <p:cNvSpPr txBox="1"/>
          <p:nvPr/>
        </p:nvSpPr>
        <p:spPr>
          <a:xfrm>
            <a:off x="9601200" y="4876150"/>
            <a:ext cx="21573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hlinkClick r:id="rId7" tooltip="kenneth@ez-erc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jeffb@ez-erc.com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39EC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623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90E8C01-119F-9B4F-668A-49E075C5B1CB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3A1F1-1961-6D68-EA63-91160E6098B3}"/>
              </a:ext>
            </a:extLst>
          </p:cNvPr>
          <p:cNvGrpSpPr/>
          <p:nvPr/>
        </p:nvGrpSpPr>
        <p:grpSpPr>
          <a:xfrm>
            <a:off x="9078180" y="2055219"/>
            <a:ext cx="3060218" cy="4980341"/>
            <a:chOff x="9078180" y="2055219"/>
            <a:chExt cx="3060218" cy="4980341"/>
          </a:xfrm>
        </p:grpSpPr>
        <p:pic>
          <p:nvPicPr>
            <p:cNvPr id="45" name="Picture 44" descr="A green arrow with black background&#10;&#10;Description automatically generated">
              <a:extLst>
                <a:ext uri="{FF2B5EF4-FFF2-40B4-BE49-F238E27FC236}">
                  <a16:creationId xmlns:a16="http://schemas.microsoft.com/office/drawing/2014/main" id="{849D0983-37B4-2F79-2E58-0F3694893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280040" y="4441727"/>
              <a:ext cx="3391973" cy="1795694"/>
            </a:xfrm>
            <a:prstGeom prst="rect">
              <a:avLst/>
            </a:prstGeom>
          </p:spPr>
        </p:pic>
        <p:pic>
          <p:nvPicPr>
            <p:cNvPr id="43" name="Picture 42" descr="A blue arrow with black background&#10;&#10;Description automatically generated">
              <a:extLst>
                <a:ext uri="{FF2B5EF4-FFF2-40B4-BE49-F238E27FC236}">
                  <a16:creationId xmlns:a16="http://schemas.microsoft.com/office/drawing/2014/main" id="{AEA6F9B1-AA8D-931B-DB3C-88B2FC716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424566" y="2973357"/>
              <a:ext cx="3631969" cy="1795694"/>
            </a:xfrm>
            <a:prstGeom prst="rect">
              <a:avLst/>
            </a:prstGeom>
          </p:spPr>
        </p:pic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B39D53B4-E819-0E16-CBB1-5C25DB94C7F1}"/>
              </a:ext>
            </a:extLst>
          </p:cNvPr>
          <p:cNvGrpSpPr/>
          <p:nvPr/>
        </p:nvGrpSpPr>
        <p:grpSpPr>
          <a:xfrm>
            <a:off x="2" y="5659353"/>
            <a:ext cx="12191998" cy="1376208"/>
            <a:chOff x="9809" y="2910524"/>
            <a:chExt cx="9966452" cy="17605108"/>
          </a:xfrm>
          <a:solidFill>
            <a:srgbClr val="262953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69A1A920-9359-2204-63E1-1910904E76C6}"/>
                </a:ext>
              </a:extLst>
            </p:cNvPr>
            <p:cNvSpPr/>
            <p:nvPr/>
          </p:nvSpPr>
          <p:spPr>
            <a:xfrm>
              <a:off x="9809" y="2910524"/>
              <a:ext cx="9966452" cy="17605108"/>
            </a:xfrm>
            <a:custGeom>
              <a:avLst/>
              <a:gdLst/>
              <a:ahLst/>
              <a:cxnLst/>
              <a:rect l="l" t="t" r="r" b="b"/>
              <a:pathLst>
                <a:path w="9966452" h="13716000">
                  <a:moveTo>
                    <a:pt x="0" y="0"/>
                  </a:moveTo>
                  <a:lnTo>
                    <a:pt x="9966452" y="0"/>
                  </a:lnTo>
                  <a:lnTo>
                    <a:pt x="9966452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533030" y="5612217"/>
            <a:ext cx="531741" cy="53174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 Medium" pitchFamily="2" charset="77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83244" y="2034798"/>
            <a:ext cx="531741" cy="517203"/>
            <a:chOff x="0" y="0"/>
            <a:chExt cx="1063482" cy="11672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3498" cy="1167298"/>
            </a:xfrm>
            <a:custGeom>
              <a:avLst/>
              <a:gdLst/>
              <a:ahLst/>
              <a:cxnLst/>
              <a:rect l="l" t="t" r="r" b="b"/>
              <a:pathLst>
                <a:path w="1063498" h="1167298">
                  <a:moveTo>
                    <a:pt x="0" y="583650"/>
                  </a:moveTo>
                  <a:cubicBezTo>
                    <a:pt x="0" y="261367"/>
                    <a:pt x="238125" y="0"/>
                    <a:pt x="531749" y="0"/>
                  </a:cubicBezTo>
                  <a:cubicBezTo>
                    <a:pt x="825373" y="0"/>
                    <a:pt x="1063498" y="261367"/>
                    <a:pt x="1063498" y="583650"/>
                  </a:cubicBezTo>
                  <a:cubicBezTo>
                    <a:pt x="1063498" y="905933"/>
                    <a:pt x="825373" y="1167298"/>
                    <a:pt x="531749" y="1167298"/>
                  </a:cubicBezTo>
                  <a:cubicBezTo>
                    <a:pt x="238125" y="1167298"/>
                    <a:pt x="0" y="905933"/>
                    <a:pt x="0" y="583650"/>
                  </a:cubicBezTo>
                  <a:close/>
                </a:path>
              </a:pathLst>
            </a:custGeom>
            <a:solidFill>
              <a:srgbClr val="26295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063482" cy="10634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83240" y="2813913"/>
            <a:ext cx="531749" cy="528854"/>
            <a:chOff x="0" y="0"/>
            <a:chExt cx="1063498" cy="11672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3498" cy="1167298"/>
            </a:xfrm>
            <a:custGeom>
              <a:avLst/>
              <a:gdLst/>
              <a:ahLst/>
              <a:cxnLst/>
              <a:rect l="l" t="t" r="r" b="b"/>
              <a:pathLst>
                <a:path w="1063498" h="1167298">
                  <a:moveTo>
                    <a:pt x="0" y="583650"/>
                  </a:moveTo>
                  <a:cubicBezTo>
                    <a:pt x="0" y="261367"/>
                    <a:pt x="238125" y="0"/>
                    <a:pt x="531749" y="0"/>
                  </a:cubicBezTo>
                  <a:cubicBezTo>
                    <a:pt x="825373" y="0"/>
                    <a:pt x="1063498" y="261367"/>
                    <a:pt x="1063498" y="583650"/>
                  </a:cubicBezTo>
                  <a:cubicBezTo>
                    <a:pt x="1063498" y="905933"/>
                    <a:pt x="825373" y="1167298"/>
                    <a:pt x="531749" y="1167298"/>
                  </a:cubicBezTo>
                  <a:cubicBezTo>
                    <a:pt x="238125" y="1167298"/>
                    <a:pt x="0" y="905933"/>
                    <a:pt x="0" y="583650"/>
                  </a:cubicBezTo>
                  <a:close/>
                </a:path>
              </a:pathLst>
            </a:custGeom>
            <a:solidFill>
              <a:srgbClr val="262953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063482" cy="10634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80741" y="3558653"/>
            <a:ext cx="536738" cy="531741"/>
            <a:chOff x="0" y="-14539"/>
            <a:chExt cx="1073475" cy="1167298"/>
          </a:xfrm>
        </p:grpSpPr>
        <p:sp>
          <p:nvSpPr>
            <p:cNvPr id="18" name="Freeform 18"/>
            <p:cNvSpPr/>
            <p:nvPr/>
          </p:nvSpPr>
          <p:spPr>
            <a:xfrm>
              <a:off x="9977" y="-14539"/>
              <a:ext cx="1063498" cy="1167298"/>
            </a:xfrm>
            <a:custGeom>
              <a:avLst/>
              <a:gdLst/>
              <a:ahLst/>
              <a:cxnLst/>
              <a:rect l="l" t="t" r="r" b="b"/>
              <a:pathLst>
                <a:path w="1063498" h="1167298">
                  <a:moveTo>
                    <a:pt x="0" y="583650"/>
                  </a:moveTo>
                  <a:cubicBezTo>
                    <a:pt x="0" y="261367"/>
                    <a:pt x="238125" y="0"/>
                    <a:pt x="531749" y="0"/>
                  </a:cubicBezTo>
                  <a:cubicBezTo>
                    <a:pt x="825373" y="0"/>
                    <a:pt x="1063498" y="261367"/>
                    <a:pt x="1063498" y="583650"/>
                  </a:cubicBezTo>
                  <a:cubicBezTo>
                    <a:pt x="1063498" y="905933"/>
                    <a:pt x="825373" y="1167298"/>
                    <a:pt x="531749" y="1167298"/>
                  </a:cubicBezTo>
                  <a:cubicBezTo>
                    <a:pt x="238125" y="1167298"/>
                    <a:pt x="0" y="905933"/>
                    <a:pt x="0" y="583650"/>
                  </a:cubicBezTo>
                  <a:close/>
                </a:path>
              </a:pathLst>
            </a:custGeom>
            <a:solidFill>
              <a:srgbClr val="26295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1063482" cy="10634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807736" y="3608037"/>
            <a:ext cx="5806880" cy="356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How to Qualify and Apply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807736" y="2098415"/>
            <a:ext cx="4222585" cy="356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Employee Retention Credit (ERC) 101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5FE8ADAF-DE89-63E9-04D2-B8797CAE40E4}"/>
              </a:ext>
            </a:extLst>
          </p:cNvPr>
          <p:cNvSpPr txBox="1"/>
          <p:nvPr/>
        </p:nvSpPr>
        <p:spPr>
          <a:xfrm>
            <a:off x="10242631" y="6167225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5" name="Picture 4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4116CBE4-6534-8562-8FEB-37459514F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sp>
        <p:nvSpPr>
          <p:cNvPr id="20" name="TextBox 25">
            <a:extLst>
              <a:ext uri="{FF2B5EF4-FFF2-40B4-BE49-F238E27FC236}">
                <a16:creationId xmlns:a16="http://schemas.microsoft.com/office/drawing/2014/main" id="{DA78A980-678E-B221-660E-90C057EB4FF3}"/>
              </a:ext>
            </a:extLst>
          </p:cNvPr>
          <p:cNvSpPr txBox="1"/>
          <p:nvPr/>
        </p:nvSpPr>
        <p:spPr>
          <a:xfrm>
            <a:off x="2980741" y="1082444"/>
            <a:ext cx="5047078" cy="46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 Black" pitchFamily="2" charset="77"/>
                <a:ea typeface="+mn-ea"/>
                <a:cs typeface="+mn-cs"/>
              </a:rPr>
              <a:t>What you’ll learn</a:t>
            </a: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A01BB92B-E489-60AE-94CE-4496D295C75F}"/>
              </a:ext>
            </a:extLst>
          </p:cNvPr>
          <p:cNvSpPr txBox="1"/>
          <p:nvPr/>
        </p:nvSpPr>
        <p:spPr>
          <a:xfrm>
            <a:off x="2980741" y="559374"/>
            <a:ext cx="5047077" cy="30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THIS IS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719E1849-BCA4-EC2B-87B5-1E129353E9AD}"/>
              </a:ext>
            </a:extLst>
          </p:cNvPr>
          <p:cNvGrpSpPr/>
          <p:nvPr/>
        </p:nvGrpSpPr>
        <p:grpSpPr>
          <a:xfrm>
            <a:off x="2980741" y="4318674"/>
            <a:ext cx="536738" cy="531741"/>
            <a:chOff x="0" y="-14539"/>
            <a:chExt cx="1073475" cy="1167298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D6A3E74-3813-25F4-6B30-0632E8F94BA2}"/>
                </a:ext>
              </a:extLst>
            </p:cNvPr>
            <p:cNvSpPr/>
            <p:nvPr/>
          </p:nvSpPr>
          <p:spPr>
            <a:xfrm>
              <a:off x="9977" y="-14539"/>
              <a:ext cx="1063498" cy="1167298"/>
            </a:xfrm>
            <a:custGeom>
              <a:avLst/>
              <a:gdLst/>
              <a:ahLst/>
              <a:cxnLst/>
              <a:rect l="l" t="t" r="r" b="b"/>
              <a:pathLst>
                <a:path w="1063498" h="1167298">
                  <a:moveTo>
                    <a:pt x="0" y="583650"/>
                  </a:moveTo>
                  <a:cubicBezTo>
                    <a:pt x="0" y="261367"/>
                    <a:pt x="238125" y="0"/>
                    <a:pt x="531749" y="0"/>
                  </a:cubicBezTo>
                  <a:cubicBezTo>
                    <a:pt x="825373" y="0"/>
                    <a:pt x="1063498" y="261367"/>
                    <a:pt x="1063498" y="583650"/>
                  </a:cubicBezTo>
                  <a:cubicBezTo>
                    <a:pt x="1063498" y="905933"/>
                    <a:pt x="825373" y="1167298"/>
                    <a:pt x="531749" y="1167298"/>
                  </a:cubicBezTo>
                  <a:cubicBezTo>
                    <a:pt x="238125" y="1167298"/>
                    <a:pt x="0" y="905933"/>
                    <a:pt x="0" y="583650"/>
                  </a:cubicBezTo>
                  <a:close/>
                </a:path>
              </a:pathLst>
            </a:custGeom>
            <a:solidFill>
              <a:srgbClr val="262953"/>
            </a:solidFill>
          </p:spPr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91A0C848-3B18-01F8-246A-AE4D00EEB77D}"/>
                </a:ext>
              </a:extLst>
            </p:cNvPr>
            <p:cNvSpPr txBox="1"/>
            <p:nvPr/>
          </p:nvSpPr>
          <p:spPr>
            <a:xfrm>
              <a:off x="0" y="0"/>
              <a:ext cx="1063482" cy="10634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 Medium" pitchFamily="2" charset="77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28" name="TextBox 32">
            <a:extLst>
              <a:ext uri="{FF2B5EF4-FFF2-40B4-BE49-F238E27FC236}">
                <a16:creationId xmlns:a16="http://schemas.microsoft.com/office/drawing/2014/main" id="{53403BC4-DDAB-7245-5B23-F5639286A15C}"/>
              </a:ext>
            </a:extLst>
          </p:cNvPr>
          <p:cNvSpPr txBox="1"/>
          <p:nvPr/>
        </p:nvSpPr>
        <p:spPr>
          <a:xfrm>
            <a:off x="3807737" y="4363657"/>
            <a:ext cx="4558788" cy="356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What to Look Out For In an ERC Advisor</a:t>
            </a:r>
          </a:p>
        </p:txBody>
      </p:sp>
      <p:sp>
        <p:nvSpPr>
          <p:cNvPr id="29" name="TextBox 34">
            <a:extLst>
              <a:ext uri="{FF2B5EF4-FFF2-40B4-BE49-F238E27FC236}">
                <a16:creationId xmlns:a16="http://schemas.microsoft.com/office/drawing/2014/main" id="{8C7A2FEB-BF7D-3BBD-4BC8-73E89B967ED8}"/>
              </a:ext>
            </a:extLst>
          </p:cNvPr>
          <p:cNvSpPr txBox="1"/>
          <p:nvPr/>
        </p:nvSpPr>
        <p:spPr>
          <a:xfrm>
            <a:off x="3807736" y="2846611"/>
            <a:ext cx="7174896" cy="356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Debunking Misconceptions</a:t>
            </a:r>
            <a:r>
              <a:rPr lang="en-US" sz="1867" dirty="0">
                <a:solidFill>
                  <a:srgbClr val="000000"/>
                </a:solidFill>
                <a:latin typeface="DM Sans Medium" pitchFamily="2" charset="77"/>
              </a:rPr>
              <a:t>s About the ERC</a:t>
            </a: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Medium" pitchFamily="2" charset="77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E400C-9AB8-0ED8-1283-DBB21472FF06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2133600" cy="6941639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</p:sp>
      <p:sp>
        <p:nvSpPr>
          <p:cNvPr id="4" name="TextBox 4"/>
          <p:cNvSpPr txBox="1"/>
          <p:nvPr/>
        </p:nvSpPr>
        <p:spPr>
          <a:xfrm>
            <a:off x="0" y="-60347"/>
            <a:ext cx="2525349" cy="17768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64" t="20872" r="2267"/>
          <a:stretch/>
        </p:blipFill>
        <p:spPr>
          <a:xfrm flipH="1">
            <a:off x="0" y="-1"/>
            <a:ext cx="3524031" cy="5315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36777" y="2788246"/>
            <a:ext cx="7975600" cy="128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8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88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ERC </a:t>
            </a:r>
            <a:r>
              <a:rPr kumimoji="0" lang="en-US" sz="8988" b="1" i="0" u="none" strike="noStrike" kern="1200" cap="none" spc="0" normalizeH="0" baseline="0" noProof="0" dirty="0">
                <a:ln>
                  <a:noFill/>
                </a:ln>
                <a:solidFill>
                  <a:srgbClr val="9CC93A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101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2FE4607-961F-0BBB-AB50-F46BAD80615C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5F98DD1-C850-994E-B171-07B9782B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97B7F5-2AF6-A9A6-1D19-3BEF95A06AC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42D46-0707-9160-CE03-14BC70284675}"/>
              </a:ext>
            </a:extLst>
          </p:cNvPr>
          <p:cNvSpPr/>
          <p:nvPr/>
        </p:nvSpPr>
        <p:spPr>
          <a:xfrm>
            <a:off x="689811" y="1253021"/>
            <a:ext cx="10797863" cy="500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F1F1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689811" y="1253022"/>
            <a:ext cx="10797865" cy="1403137"/>
            <a:chOff x="0" y="0"/>
            <a:chExt cx="4816593" cy="647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47303"/>
            </a:xfrm>
            <a:custGeom>
              <a:avLst/>
              <a:gdLst/>
              <a:ahLst/>
              <a:cxnLst/>
              <a:rect l="l" t="t" r="r" b="b"/>
              <a:pathLst>
                <a:path w="4816592" h="647303">
                  <a:moveTo>
                    <a:pt x="0" y="0"/>
                  </a:moveTo>
                  <a:lnTo>
                    <a:pt x="4816592" y="0"/>
                  </a:lnTo>
                  <a:lnTo>
                    <a:pt x="4816592" y="647303"/>
                  </a:lnTo>
                  <a:lnTo>
                    <a:pt x="0" y="647303"/>
                  </a:lnTo>
                  <a:close/>
                </a:path>
              </a:pathLst>
            </a:custGeom>
            <a:solidFill>
              <a:srgbClr val="262A5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6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8405" r="3311" b="2236"/>
          <a:stretch>
            <a:fillRect/>
          </a:stretch>
        </p:blipFill>
        <p:spPr>
          <a:xfrm>
            <a:off x="297360" y="2656159"/>
            <a:ext cx="11190314" cy="38642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337" y="1436113"/>
            <a:ext cx="11190314" cy="958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899"/>
              </a:lnSpc>
            </a:pPr>
            <a:r>
              <a:rPr lang="en-US" sz="2000" spc="-34" dirty="0">
                <a:solidFill>
                  <a:srgbClr val="FEFEFE"/>
                </a:solidFill>
                <a:latin typeface="DM Sans 2"/>
              </a:rPr>
              <a:t>The </a:t>
            </a:r>
            <a:r>
              <a:rPr lang="en-US" sz="2000" dirty="0">
                <a:solidFill>
                  <a:srgbClr val="9DC93C"/>
                </a:solidFill>
                <a:latin typeface="Playfair Display Black" pitchFamily="2" charset="77"/>
              </a:rPr>
              <a:t>maximum</a:t>
            </a:r>
            <a:r>
              <a:rPr lang="en-US" sz="2000" spc="-34" dirty="0">
                <a:solidFill>
                  <a:srgbClr val="FEFEFE"/>
                </a:solidFill>
                <a:latin typeface="DM Sans 2"/>
              </a:rPr>
              <a:t> amount an employer can receive for any W2 employee is $26,000. </a:t>
            </a:r>
          </a:p>
          <a:p>
            <a:pPr algn="ctr" defTabSz="609630">
              <a:lnSpc>
                <a:spcPts val="3899"/>
              </a:lnSpc>
            </a:pPr>
            <a:r>
              <a:rPr lang="en-US" sz="2000" spc="-34" dirty="0">
                <a:solidFill>
                  <a:srgbClr val="FEFEFE"/>
                </a:solidFill>
                <a:latin typeface="DM Sans 2"/>
              </a:rPr>
              <a:t>Funds available per W2 employee are as follows: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796" y="337609"/>
            <a:ext cx="12091204" cy="706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E9ECE"/>
                </a:solidFill>
                <a:latin typeface="Playfair Display" pitchFamily="2" charset="77"/>
              </a:rPr>
              <a:t>How much can a business claim?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E82784-628E-0F48-34EA-B51420468325}"/>
              </a:ext>
            </a:extLst>
          </p:cNvPr>
          <p:cNvSpPr/>
          <p:nvPr/>
        </p:nvSpPr>
        <p:spPr>
          <a:xfrm>
            <a:off x="2476834" y="2407928"/>
            <a:ext cx="2389430" cy="2548474"/>
          </a:xfrm>
          <a:prstGeom prst="rect">
            <a:avLst/>
          </a:prstGeom>
          <a:solidFill>
            <a:srgbClr val="139ECE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C9F60D-BFA9-F77A-4CC5-CF6FC2A466C3}"/>
              </a:ext>
            </a:extLst>
          </p:cNvPr>
          <p:cNvSpPr/>
          <p:nvPr/>
        </p:nvSpPr>
        <p:spPr>
          <a:xfrm>
            <a:off x="7274120" y="2407602"/>
            <a:ext cx="2389430" cy="2527609"/>
          </a:xfrm>
          <a:prstGeom prst="rect">
            <a:avLst/>
          </a:prstGeom>
          <a:solidFill>
            <a:srgbClr val="139ECE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2896CDA-135A-5BE9-1454-D3BA2B232805}"/>
              </a:ext>
            </a:extLst>
          </p:cNvPr>
          <p:cNvSpPr txBox="1"/>
          <p:nvPr/>
        </p:nvSpPr>
        <p:spPr>
          <a:xfrm>
            <a:off x="508000" y="1597415"/>
            <a:ext cx="9865783" cy="558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2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0E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ERC Timeline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52252D-F474-4B2B-ABB5-F0969E4FBFC5}"/>
              </a:ext>
            </a:extLst>
          </p:cNvPr>
          <p:cNvGrpSpPr/>
          <p:nvPr/>
        </p:nvGrpSpPr>
        <p:grpSpPr>
          <a:xfrm flipV="1">
            <a:off x="367299" y="2657906"/>
            <a:ext cx="1592173" cy="408161"/>
            <a:chOff x="1274961" y="2479552"/>
            <a:chExt cx="3446306" cy="883476"/>
          </a:xfrm>
          <a:solidFill>
            <a:srgbClr val="262953"/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7BB44DC-3A4A-869C-5F7F-3D9B237E18F0}"/>
                </a:ext>
              </a:extLst>
            </p:cNvPr>
            <p:cNvSpPr/>
            <p:nvPr/>
          </p:nvSpPr>
          <p:spPr>
            <a:xfrm>
              <a:off x="1583935" y="2479561"/>
              <a:ext cx="2765306" cy="8834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36D6AE-9956-3355-3D93-801D8288889A}"/>
                </a:ext>
              </a:extLst>
            </p:cNvPr>
            <p:cNvSpPr/>
            <p:nvPr/>
          </p:nvSpPr>
          <p:spPr>
            <a:xfrm>
              <a:off x="1274961" y="2479552"/>
              <a:ext cx="883467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4695084-6B0E-20D7-DFDB-1D831409E9C7}"/>
                </a:ext>
              </a:extLst>
            </p:cNvPr>
            <p:cNvSpPr/>
            <p:nvPr/>
          </p:nvSpPr>
          <p:spPr>
            <a:xfrm>
              <a:off x="3837799" y="2479552"/>
              <a:ext cx="883468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855BA09-60F2-B315-E404-9A45C346570C}"/>
              </a:ext>
            </a:extLst>
          </p:cNvPr>
          <p:cNvSpPr txBox="1"/>
          <p:nvPr/>
        </p:nvSpPr>
        <p:spPr>
          <a:xfrm>
            <a:off x="279070" y="2705729"/>
            <a:ext cx="1744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MARCH 2020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BEAC6B-7340-2FF8-4075-09B9F9EA4BF6}"/>
              </a:ext>
            </a:extLst>
          </p:cNvPr>
          <p:cNvGrpSpPr/>
          <p:nvPr/>
        </p:nvGrpSpPr>
        <p:grpSpPr>
          <a:xfrm flipV="1">
            <a:off x="2717335" y="2657906"/>
            <a:ext cx="1896921" cy="408162"/>
            <a:chOff x="1274961" y="2479552"/>
            <a:chExt cx="4105943" cy="883479"/>
          </a:xfrm>
          <a:solidFill>
            <a:srgbClr val="262953"/>
          </a:soli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21F7089-AD23-5C99-E549-FE4A8759958B}"/>
                </a:ext>
              </a:extLst>
            </p:cNvPr>
            <p:cNvSpPr/>
            <p:nvPr/>
          </p:nvSpPr>
          <p:spPr>
            <a:xfrm>
              <a:off x="1583933" y="2479563"/>
              <a:ext cx="3499268" cy="8834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DC9471-2339-677F-8A59-4947BD037AD9}"/>
                </a:ext>
              </a:extLst>
            </p:cNvPr>
            <p:cNvSpPr/>
            <p:nvPr/>
          </p:nvSpPr>
          <p:spPr>
            <a:xfrm>
              <a:off x="1274961" y="2479552"/>
              <a:ext cx="883467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73C272-B15B-6023-70C3-73871F44AB19}"/>
                </a:ext>
              </a:extLst>
            </p:cNvPr>
            <p:cNvSpPr/>
            <p:nvPr/>
          </p:nvSpPr>
          <p:spPr>
            <a:xfrm>
              <a:off x="4497436" y="2479552"/>
              <a:ext cx="883468" cy="8834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A17EEC7-D5C6-5D2B-23D8-3E8B20140A2F}"/>
              </a:ext>
            </a:extLst>
          </p:cNvPr>
          <p:cNvSpPr txBox="1"/>
          <p:nvPr/>
        </p:nvSpPr>
        <p:spPr>
          <a:xfrm>
            <a:off x="2748631" y="2714921"/>
            <a:ext cx="1840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DECEMBER 2020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75C8A0-0754-B203-81E6-4CEEDEFBC761}"/>
              </a:ext>
            </a:extLst>
          </p:cNvPr>
          <p:cNvGrpSpPr/>
          <p:nvPr/>
        </p:nvGrpSpPr>
        <p:grpSpPr>
          <a:xfrm flipV="1">
            <a:off x="7546484" y="2650042"/>
            <a:ext cx="1680396" cy="408161"/>
            <a:chOff x="1274961" y="2479552"/>
            <a:chExt cx="3637268" cy="883477"/>
          </a:xfrm>
          <a:solidFill>
            <a:srgbClr val="262953"/>
          </a:solidFill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5C9EFBC-F57F-58EE-A5D2-556B3A559B39}"/>
                </a:ext>
              </a:extLst>
            </p:cNvPr>
            <p:cNvSpPr/>
            <p:nvPr/>
          </p:nvSpPr>
          <p:spPr>
            <a:xfrm>
              <a:off x="1583935" y="2479561"/>
              <a:ext cx="2971535" cy="8834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95BCF4-EB1A-5075-95CB-22213F79AD7F}"/>
                </a:ext>
              </a:extLst>
            </p:cNvPr>
            <p:cNvSpPr/>
            <p:nvPr/>
          </p:nvSpPr>
          <p:spPr>
            <a:xfrm>
              <a:off x="1274961" y="2479552"/>
              <a:ext cx="883467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58EEF4E-7737-3B34-633E-1569C7063B6F}"/>
                </a:ext>
              </a:extLst>
            </p:cNvPr>
            <p:cNvSpPr/>
            <p:nvPr/>
          </p:nvSpPr>
          <p:spPr>
            <a:xfrm>
              <a:off x="4028761" y="2479552"/>
              <a:ext cx="883468" cy="8834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E2A208F-DBBC-5E8B-EA75-708C85C511AD}"/>
              </a:ext>
            </a:extLst>
          </p:cNvPr>
          <p:cNvSpPr txBox="1"/>
          <p:nvPr/>
        </p:nvSpPr>
        <p:spPr>
          <a:xfrm>
            <a:off x="7575011" y="2684843"/>
            <a:ext cx="157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APRIL 15, 2024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DC509EF-B8BB-93CA-B7DF-42935701087A}"/>
              </a:ext>
            </a:extLst>
          </p:cNvPr>
          <p:cNvGrpSpPr/>
          <p:nvPr/>
        </p:nvGrpSpPr>
        <p:grpSpPr>
          <a:xfrm flipV="1">
            <a:off x="10001057" y="2657907"/>
            <a:ext cx="1633493" cy="408161"/>
            <a:chOff x="1274961" y="2479552"/>
            <a:chExt cx="3535745" cy="883477"/>
          </a:xfrm>
          <a:solidFill>
            <a:srgbClr val="262953"/>
          </a:solidFill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D20F98E7-F97F-B647-882D-3FD832A4428D}"/>
                </a:ext>
              </a:extLst>
            </p:cNvPr>
            <p:cNvSpPr/>
            <p:nvPr/>
          </p:nvSpPr>
          <p:spPr>
            <a:xfrm>
              <a:off x="1583935" y="2479561"/>
              <a:ext cx="2973907" cy="8834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355CD71-999E-DC83-3370-5DB03F9CA4FA}"/>
                </a:ext>
              </a:extLst>
            </p:cNvPr>
            <p:cNvSpPr/>
            <p:nvPr/>
          </p:nvSpPr>
          <p:spPr>
            <a:xfrm>
              <a:off x="1274961" y="2479552"/>
              <a:ext cx="883467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D326B0-BCE5-7315-CEE0-03CAC9F49794}"/>
                </a:ext>
              </a:extLst>
            </p:cNvPr>
            <p:cNvSpPr/>
            <p:nvPr/>
          </p:nvSpPr>
          <p:spPr>
            <a:xfrm>
              <a:off x="3927238" y="2479552"/>
              <a:ext cx="883468" cy="8834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AAB0223-2854-AE3A-255B-2A722A831BE7}"/>
              </a:ext>
            </a:extLst>
          </p:cNvPr>
          <p:cNvSpPr txBox="1"/>
          <p:nvPr/>
        </p:nvSpPr>
        <p:spPr>
          <a:xfrm>
            <a:off x="9997390" y="2692707"/>
            <a:ext cx="164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APRIL 15, 2025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E929AA9-8EF2-A524-5F76-A7188C37B860}"/>
              </a:ext>
            </a:extLst>
          </p:cNvPr>
          <p:cNvSpPr txBox="1"/>
          <p:nvPr/>
        </p:nvSpPr>
        <p:spPr>
          <a:xfrm>
            <a:off x="160495" y="3288824"/>
            <a:ext cx="211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ERC created as part of the CARES Act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AA7AB0-9109-D51D-FFE1-1D6A3FBFE314}"/>
              </a:ext>
            </a:extLst>
          </p:cNvPr>
          <p:cNvSpPr txBox="1"/>
          <p:nvPr/>
        </p:nvSpPr>
        <p:spPr>
          <a:xfrm>
            <a:off x="2669215" y="3288824"/>
            <a:ext cx="1945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Extended and expanded through the Consolidated Appropriations Act of 2021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D0074FC-2315-1EEA-5212-5874874BC488}"/>
              </a:ext>
            </a:extLst>
          </p:cNvPr>
          <p:cNvSpPr txBox="1"/>
          <p:nvPr/>
        </p:nvSpPr>
        <p:spPr>
          <a:xfrm>
            <a:off x="7354116" y="3248806"/>
            <a:ext cx="217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Filing deadline for all quarters in 2020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CA30B3-818E-C303-06D4-2CE95EFDF2DA}"/>
              </a:ext>
            </a:extLst>
          </p:cNvPr>
          <p:cNvSpPr txBox="1"/>
          <p:nvPr/>
        </p:nvSpPr>
        <p:spPr>
          <a:xfrm>
            <a:off x="9760278" y="3274499"/>
            <a:ext cx="217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Filing deadline for all quarters in 2021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5B3CDE-1362-C23F-C735-20082F1C9760}"/>
              </a:ext>
            </a:extLst>
          </p:cNvPr>
          <p:cNvGrpSpPr/>
          <p:nvPr/>
        </p:nvGrpSpPr>
        <p:grpSpPr>
          <a:xfrm flipV="1">
            <a:off x="5282471" y="2657906"/>
            <a:ext cx="1592173" cy="408161"/>
            <a:chOff x="1274961" y="2479552"/>
            <a:chExt cx="3446306" cy="883476"/>
          </a:xfrm>
          <a:solidFill>
            <a:srgbClr val="262953"/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B4EDA86-2833-AEED-A18C-0644EF11CAEF}"/>
                </a:ext>
              </a:extLst>
            </p:cNvPr>
            <p:cNvSpPr/>
            <p:nvPr/>
          </p:nvSpPr>
          <p:spPr>
            <a:xfrm>
              <a:off x="1583935" y="2479561"/>
              <a:ext cx="2765306" cy="8834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6CD385-23E0-F83E-0816-3B5E74EF017F}"/>
                </a:ext>
              </a:extLst>
            </p:cNvPr>
            <p:cNvSpPr/>
            <p:nvPr/>
          </p:nvSpPr>
          <p:spPr>
            <a:xfrm>
              <a:off x="1274961" y="2479552"/>
              <a:ext cx="883467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6C729E-BDFE-1B47-ACFF-48C1CBEB6851}"/>
                </a:ext>
              </a:extLst>
            </p:cNvPr>
            <p:cNvSpPr/>
            <p:nvPr/>
          </p:nvSpPr>
          <p:spPr>
            <a:xfrm>
              <a:off x="3837799" y="2479552"/>
              <a:ext cx="883468" cy="8834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37AAAE-F5F6-5001-439A-8ED1812D1BED}"/>
              </a:ext>
            </a:extLst>
          </p:cNvPr>
          <p:cNvSpPr txBox="1"/>
          <p:nvPr/>
        </p:nvSpPr>
        <p:spPr>
          <a:xfrm>
            <a:off x="5152305" y="2705729"/>
            <a:ext cx="1744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MARCH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911409-6CE0-9888-9499-33FFC1EB4037}"/>
              </a:ext>
            </a:extLst>
          </p:cNvPr>
          <p:cNvSpPr txBox="1"/>
          <p:nvPr/>
        </p:nvSpPr>
        <p:spPr>
          <a:xfrm>
            <a:off x="4900158" y="3248806"/>
            <a:ext cx="228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Further extended through the American Rescue Plan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17AE8A87-54B2-25DE-37E1-B45F246534BC}"/>
              </a:ext>
            </a:extLst>
          </p:cNvPr>
          <p:cNvSpPr/>
          <p:nvPr/>
        </p:nvSpPr>
        <p:spPr>
          <a:xfrm>
            <a:off x="273441" y="2405471"/>
            <a:ext cx="11665700" cy="25099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AutoShape 9">
            <a:extLst>
              <a:ext uri="{FF2B5EF4-FFF2-40B4-BE49-F238E27FC236}">
                <a16:creationId xmlns:a16="http://schemas.microsoft.com/office/drawing/2014/main" id="{B76F9BD3-2F5D-5865-84AD-D3DD58387365}"/>
              </a:ext>
            </a:extLst>
          </p:cNvPr>
          <p:cNvSpPr/>
          <p:nvPr/>
        </p:nvSpPr>
        <p:spPr>
          <a:xfrm flipV="1">
            <a:off x="273441" y="4918441"/>
            <a:ext cx="11649231" cy="57141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" name="Picture 29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E0DC6E16-E566-DB43-CFD1-E5F76035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00" y="5983443"/>
            <a:ext cx="1541941" cy="559667"/>
          </a:xfrm>
          <a:prstGeom prst="rect">
            <a:avLst/>
          </a:prstGeom>
        </p:spPr>
      </p:pic>
      <p:sp>
        <p:nvSpPr>
          <p:cNvPr id="31" name="TextBox 20">
            <a:extLst>
              <a:ext uri="{FF2B5EF4-FFF2-40B4-BE49-F238E27FC236}">
                <a16:creationId xmlns:a16="http://schemas.microsoft.com/office/drawing/2014/main" id="{C13D9F05-097B-A21D-6157-3C62805DD9B3}"/>
              </a:ext>
            </a:extLst>
          </p:cNvPr>
          <p:cNvSpPr txBox="1"/>
          <p:nvPr/>
        </p:nvSpPr>
        <p:spPr>
          <a:xfrm>
            <a:off x="412831" y="6207332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33"/>
              </a:lnSpc>
            </a:pPr>
            <a:r>
              <a:rPr lang="en-US" sz="1867" dirty="0">
                <a:solidFill>
                  <a:srgbClr val="469DCB"/>
                </a:solidFill>
                <a:latin typeface="DM Sans 2 Bold"/>
              </a:rPr>
              <a:t>e</a:t>
            </a:r>
            <a:r>
              <a:rPr lang="en-US" sz="1867" dirty="0">
                <a:solidFill>
                  <a:srgbClr val="A6C854"/>
                </a:solidFill>
                <a:latin typeface="DM Sans 2 Bold"/>
              </a:rPr>
              <a:t>z</a:t>
            </a:r>
            <a:r>
              <a:rPr lang="en-US" sz="1867" dirty="0">
                <a:solidFill>
                  <a:srgbClr val="469DCB"/>
                </a:solidFill>
                <a:latin typeface="DM Sans 2 Bold"/>
              </a:rPr>
              <a:t>-erc.com</a:t>
            </a:r>
          </a:p>
        </p:txBody>
      </p:sp>
    </p:spTree>
    <p:extLst>
      <p:ext uri="{BB962C8B-B14F-4D97-AF65-F5344CB8AC3E}">
        <p14:creationId xmlns:p14="http://schemas.microsoft.com/office/powerpoint/2010/main" val="118539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585BC3-084D-0C24-2EC5-A1AF2D215D19}"/>
              </a:ext>
            </a:extLst>
          </p:cNvPr>
          <p:cNvSpPr/>
          <p:nvPr/>
        </p:nvSpPr>
        <p:spPr>
          <a:xfrm>
            <a:off x="-126124" y="4745421"/>
            <a:ext cx="12318124" cy="2112579"/>
          </a:xfrm>
          <a:prstGeom prst="rect">
            <a:avLst/>
          </a:prstGeom>
          <a:solidFill>
            <a:srgbClr val="F3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close-up of a message&#10;&#10;Description automatically generated">
            <a:extLst>
              <a:ext uri="{FF2B5EF4-FFF2-40B4-BE49-F238E27FC236}">
                <a16:creationId xmlns:a16="http://schemas.microsoft.com/office/drawing/2014/main" id="{A1FAEF55-AEE5-A8A5-3D9B-0C0E19697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1" t="21065" r="2317" b="5093"/>
          <a:stretch/>
        </p:blipFill>
        <p:spPr>
          <a:xfrm>
            <a:off x="1524000" y="4763376"/>
            <a:ext cx="9029700" cy="1841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7B8F6D-7650-4E5D-97BE-6D3845788379}"/>
              </a:ext>
            </a:extLst>
          </p:cNvPr>
          <p:cNvSpPr/>
          <p:nvPr/>
        </p:nvSpPr>
        <p:spPr>
          <a:xfrm>
            <a:off x="-304800" y="1"/>
            <a:ext cx="12954000" cy="1246782"/>
          </a:xfrm>
          <a:prstGeom prst="rect">
            <a:avLst/>
          </a:prstGeom>
          <a:solidFill>
            <a:srgbClr val="2629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8531" y="271983"/>
            <a:ext cx="1121766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866"/>
              </a:lnSpc>
              <a:spcBef>
                <a:spcPct val="0"/>
              </a:spcBef>
            </a:pPr>
            <a:r>
              <a:rPr lang="en-US" sz="5333" dirty="0">
                <a:solidFill>
                  <a:srgbClr val="9DC93C"/>
                </a:solidFill>
                <a:latin typeface="Playfair Display Black" pitchFamily="2" charset="77"/>
              </a:rPr>
              <a:t>CARES 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CBD3C-1080-4FA0-1412-F4CB40C6542F}"/>
              </a:ext>
            </a:extLst>
          </p:cNvPr>
          <p:cNvSpPr txBox="1"/>
          <p:nvPr/>
        </p:nvSpPr>
        <p:spPr>
          <a:xfrm>
            <a:off x="842933" y="2311801"/>
            <a:ext cx="4724400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The first COVID-19 relief taken by most businesses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Forgivable loan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Only to be used for qualified expenses – payroll, rent, etc. </a:t>
            </a: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sz="2133" b="1" dirty="0">
              <a:solidFill>
                <a:srgbClr val="262953"/>
              </a:solidFill>
              <a:latin typeface="DM Sans Medium" pitchFamily="2" charset="77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sz="2133" b="1" dirty="0">
              <a:solidFill>
                <a:srgbClr val="262953"/>
              </a:solidFill>
              <a:latin typeface="DM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98CAA-7BAD-0746-D29B-640665B4C953}"/>
              </a:ext>
            </a:extLst>
          </p:cNvPr>
          <p:cNvSpPr txBox="1"/>
          <p:nvPr/>
        </p:nvSpPr>
        <p:spPr>
          <a:xfrm>
            <a:off x="6410265" y="2285087"/>
            <a:ext cx="5596809" cy="29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Unlike PPP, no allocation of funds by the Small Business Administration – ERC is from U.S. Treasury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Unlike PPP, ERC is a cash refund that can be used in any manner</a:t>
            </a:r>
          </a:p>
          <a:p>
            <a:pPr marL="304815" indent="-304815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953"/>
                </a:solidFill>
                <a:latin typeface="DM Sans" pitchFamily="2" charset="77"/>
              </a:rPr>
              <a:t>Credit earned on wages not utilized for PPP forgiveness (i.e., no double dipping)</a:t>
            </a:r>
          </a:p>
          <a:p>
            <a:pPr defTabSz="609630"/>
            <a:endParaRPr lang="en-US" sz="2133" b="1" dirty="0">
              <a:solidFill>
                <a:srgbClr val="262953"/>
              </a:solidFill>
              <a:latin typeface="DM Sans Medium" pitchFamily="2" charset="77"/>
            </a:endParaRPr>
          </a:p>
          <a:p>
            <a:pPr marL="304815" indent="-304815" defTabSz="609630">
              <a:buFont typeface="Arial" panose="020B0604020202020204" pitchFamily="34" charset="0"/>
              <a:buChar char="•"/>
            </a:pPr>
            <a:endParaRPr lang="en-US" sz="2133" b="1" dirty="0">
              <a:solidFill>
                <a:srgbClr val="262953"/>
              </a:solidFill>
              <a:latin typeface="DM Sans Medium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C780C-9D47-FADB-4620-10A963D1D511}"/>
              </a:ext>
            </a:extLst>
          </p:cNvPr>
          <p:cNvSpPr txBox="1"/>
          <p:nvPr/>
        </p:nvSpPr>
        <p:spPr>
          <a:xfrm>
            <a:off x="937884" y="1628017"/>
            <a:ext cx="495948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b="1" dirty="0">
                <a:solidFill>
                  <a:srgbClr val="262953"/>
                </a:solidFill>
                <a:latin typeface="DM Sans Medium" pitchFamily="2" charset="77"/>
              </a:rPr>
              <a:t>Paycheck Protection Program (PPP)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F9AF8-0ECE-DAC2-24DE-B5BDBC0E8179}"/>
              </a:ext>
            </a:extLst>
          </p:cNvPr>
          <p:cNvSpPr txBox="1"/>
          <p:nvPr/>
        </p:nvSpPr>
        <p:spPr>
          <a:xfrm>
            <a:off x="6704754" y="1622087"/>
            <a:ext cx="4724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b="1" dirty="0">
                <a:solidFill>
                  <a:srgbClr val="262953"/>
                </a:solidFill>
                <a:latin typeface="DM Sans Medium" pitchFamily="2" charset="77"/>
              </a:rPr>
              <a:t>Employee Retention Credit (ERC)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EB6BC8F2-4674-604F-CB44-448731799A31}"/>
              </a:ext>
            </a:extLst>
          </p:cNvPr>
          <p:cNvSpPr/>
          <p:nvPr/>
        </p:nvSpPr>
        <p:spPr>
          <a:xfrm>
            <a:off x="770903" y="2151939"/>
            <a:ext cx="5126463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55F5F86-068C-8813-F91C-ED9638B3CD74}"/>
              </a:ext>
            </a:extLst>
          </p:cNvPr>
          <p:cNvSpPr/>
          <p:nvPr/>
        </p:nvSpPr>
        <p:spPr>
          <a:xfrm>
            <a:off x="6512136" y="2151939"/>
            <a:ext cx="5126463" cy="0"/>
          </a:xfrm>
          <a:prstGeom prst="line">
            <a:avLst/>
          </a:prstGeom>
          <a:ln w="9525" cap="rnd">
            <a:solidFill>
              <a:srgbClr val="2629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3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E400C-9AB8-0ED8-1283-DBB21472FF06}"/>
              </a:ext>
            </a:extLst>
          </p:cNvPr>
          <p:cNvSpPr/>
          <p:nvPr/>
        </p:nvSpPr>
        <p:spPr>
          <a:xfrm>
            <a:off x="0" y="0"/>
            <a:ext cx="12192000" cy="6941639"/>
          </a:xfrm>
          <a:prstGeom prst="rect">
            <a:avLst/>
          </a:prstGeom>
          <a:solidFill>
            <a:srgbClr val="E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1"/>
            <a:ext cx="2133600" cy="6941639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</p:sp>
      <p:sp>
        <p:nvSpPr>
          <p:cNvPr id="4" name="TextBox 4"/>
          <p:cNvSpPr txBox="1"/>
          <p:nvPr/>
        </p:nvSpPr>
        <p:spPr>
          <a:xfrm>
            <a:off x="0" y="-60347"/>
            <a:ext cx="2525349" cy="177687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l="64" t="20872" r="2267"/>
          <a:stretch/>
        </p:blipFill>
        <p:spPr>
          <a:xfrm flipH="1">
            <a:off x="0" y="-1"/>
            <a:ext cx="3524031" cy="53158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18058" y="1579690"/>
            <a:ext cx="889246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Debunking </a:t>
            </a:r>
            <a:r>
              <a:rPr lang="en-US" sz="7200" b="1" dirty="0">
                <a:solidFill>
                  <a:srgbClr val="9CC93A"/>
                </a:solidFill>
                <a:latin typeface="DM Sans Medium" pitchFamily="2" charset="77"/>
              </a:rPr>
              <a:t>Misconceptions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262A53"/>
                </a:solidFill>
                <a:effectLst/>
                <a:uLnTx/>
                <a:uFillTx/>
                <a:latin typeface="DM Sans Medium" pitchFamily="2" charset="77"/>
                <a:ea typeface="+mn-ea"/>
                <a:cs typeface="+mn-cs"/>
              </a:rPr>
              <a:t> About the ERC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9CC93A"/>
              </a:solidFill>
              <a:effectLst/>
              <a:uLnTx/>
              <a:uFillTx/>
              <a:latin typeface="DM Sans Medium" pitchFamily="2" charset="77"/>
              <a:ea typeface="+mn-ea"/>
              <a:cs typeface="+mn-cs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2FE4607-961F-0BBB-AB50-F46BAD80615C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C5F98DD1-C850-994E-B171-07B9782B4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A03F555C-66B5-C677-77A2-3B489A83C912}"/>
              </a:ext>
            </a:extLst>
          </p:cNvPr>
          <p:cNvSpPr/>
          <p:nvPr/>
        </p:nvSpPr>
        <p:spPr>
          <a:xfrm>
            <a:off x="0" y="0"/>
            <a:ext cx="5261811" cy="6858000"/>
          </a:xfrm>
          <a:custGeom>
            <a:avLst/>
            <a:gdLst/>
            <a:ahLst/>
            <a:cxnLst/>
            <a:rect l="l" t="t" r="r" b="b"/>
            <a:pathLst>
              <a:path w="686713" h="3304380">
                <a:moveTo>
                  <a:pt x="0" y="0"/>
                </a:moveTo>
                <a:lnTo>
                  <a:pt x="686713" y="0"/>
                </a:lnTo>
                <a:lnTo>
                  <a:pt x="686713" y="3304380"/>
                </a:lnTo>
                <a:lnTo>
                  <a:pt x="0" y="3304380"/>
                </a:lnTo>
                <a:close/>
              </a:path>
            </a:pathLst>
          </a:custGeom>
          <a:solidFill>
            <a:srgbClr val="262A53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26846" y="1831784"/>
            <a:ext cx="480811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9DC83B"/>
                </a:solidFill>
                <a:latin typeface="Playfair Display Bold"/>
              </a:rPr>
              <a:t>Businesses that didn't experience revenue declines aren't eligible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DC83B"/>
              </a:solidFill>
              <a:effectLst/>
              <a:uLnTx/>
              <a:uFillTx/>
              <a:latin typeface="Playfair Display Bold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99667" y="939800"/>
            <a:ext cx="5740400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4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Many businesses have </a:t>
            </a:r>
            <a:r>
              <a:rPr kumimoji="0" lang="en-US" sz="1866" b="1" i="1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dismissed the possibility</a:t>
            </a: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of ERC eligibility due to stable or increased revenue over the tested eligibility period (i.e. 2020-2021)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99667" y="2234906"/>
            <a:ext cx="5740400" cy="2517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There are two clear ways to know if you qualify for the ERC: </a:t>
            </a:r>
          </a:p>
          <a:p>
            <a:pPr marL="0" marR="0" lvl="0" indent="0" algn="l" defTabSz="609630" rtl="0" eaLnBrk="1" fontAlgn="auto" latinLnBrk="0" hangingPunct="1">
              <a:lnSpc>
                <a:spcPts val="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403033" marR="0" lvl="1" indent="-201516" algn="l" defTabSz="60963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 Significant Decline in Gross Receipts test (financial statement test); or</a:t>
            </a:r>
          </a:p>
          <a:p>
            <a:pPr marL="403033" marR="0" lvl="1" indent="-201516" algn="l" defTabSz="60963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 full </a:t>
            </a:r>
            <a:r>
              <a:rPr kumimoji="0" lang="en-US" sz="1866" b="1" i="0" u="sng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or partial</a:t>
            </a:r>
            <a:r>
              <a:rPr kumimoji="0" lang="en-US" sz="1866" b="1" i="0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</a:t>
            </a: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suspension of operations test (governmental order test).</a:t>
            </a:r>
            <a:b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</a:br>
            <a:endParaRPr kumimoji="0" lang="en-US" sz="1866" b="0" i="0" u="none" strike="noStrike" kern="1200" cap="none" spc="0" normalizeH="0" baseline="0" noProof="0" dirty="0">
              <a:ln>
                <a:noFill/>
              </a:ln>
              <a:solidFill>
                <a:srgbClr val="262953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24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You do not need to satisfy both.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24415" y="5221926"/>
            <a:ext cx="5740400" cy="914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4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 suspension of operations test takes </a:t>
            </a:r>
            <a:r>
              <a:rPr kumimoji="0" lang="en-US" sz="1866" b="1" i="1" u="none" strike="noStrike" kern="1200" cap="none" spc="0" normalizeH="0" baseline="0" noProof="0" dirty="0">
                <a:ln>
                  <a:noFill/>
                </a:ln>
                <a:solidFill>
                  <a:srgbClr val="139ECE"/>
                </a:solidFill>
                <a:effectLst/>
                <a:uLnTx/>
                <a:uFillTx/>
                <a:latin typeface="Playfair Display" pitchFamily="2" charset="77"/>
                <a:ea typeface="+mn-ea"/>
                <a:cs typeface="+mn-cs"/>
              </a:rPr>
              <a:t>specialized knowledge</a:t>
            </a:r>
            <a:r>
              <a:rPr kumimoji="0" lang="en-US" sz="1866" b="0" i="0" u="none" strike="noStrike" kern="1200" cap="none" spc="0" normalizeH="0" baseline="0" noProof="0" dirty="0">
                <a:ln>
                  <a:noFill/>
                </a:ln>
                <a:solidFill>
                  <a:srgbClr val="262953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and is difficult to assess without the support of a qualified advisor.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FA997363-D725-6493-2EDB-03525DB40F3E}"/>
              </a:ext>
            </a:extLst>
          </p:cNvPr>
          <p:cNvSpPr txBox="1"/>
          <p:nvPr/>
        </p:nvSpPr>
        <p:spPr>
          <a:xfrm>
            <a:off x="10414001" y="6206368"/>
            <a:ext cx="4595467" cy="218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A6C854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z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469DCB"/>
                </a:solidFill>
                <a:effectLst/>
                <a:uLnTx/>
                <a:uFillTx/>
                <a:latin typeface="DM Sans 2 Bold"/>
                <a:ea typeface="+mn-ea"/>
                <a:cs typeface="+mn-cs"/>
              </a:rPr>
              <a:t>-erc.com</a:t>
            </a:r>
          </a:p>
        </p:txBody>
      </p:sp>
      <p:pic>
        <p:nvPicPr>
          <p:cNvPr id="16" name="Picture 1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9AA1F578-CF15-23CF-3D36-A26E4B35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5" y="5983661"/>
            <a:ext cx="1422400" cy="516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E7DBF5-5241-5D14-98CE-5087D3968DF6}"/>
              </a:ext>
            </a:extLst>
          </p:cNvPr>
          <p:cNvSpPr txBox="1"/>
          <p:nvPr/>
        </p:nvSpPr>
        <p:spPr>
          <a:xfrm>
            <a:off x="226846" y="472716"/>
            <a:ext cx="4495800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misconception: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1FA8598-47CE-4AB6-ABEA-C746888E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750082" y="2617298"/>
            <a:ext cx="854547" cy="43547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1580</Words>
  <Application>Microsoft Macintosh PowerPoint</Application>
  <PresentationFormat>Widescreen</PresentationFormat>
  <Paragraphs>268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DM Sans</vt:lpstr>
      <vt:lpstr>DM Sans 2</vt:lpstr>
      <vt:lpstr>DM Sans 2 Bold</vt:lpstr>
      <vt:lpstr>DM Sans Bold</vt:lpstr>
      <vt:lpstr>DM Sans Medium</vt:lpstr>
      <vt:lpstr>Playfair Display</vt:lpstr>
      <vt:lpstr>Playfair Display Black</vt:lpstr>
      <vt:lpstr>Playfair Display Bold</vt:lpstr>
      <vt:lpstr>var(--article-font-family)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Cornwell</dc:creator>
  <cp:lastModifiedBy>Amy Morse</cp:lastModifiedBy>
  <cp:revision>7</cp:revision>
  <dcterms:created xsi:type="dcterms:W3CDTF">2023-08-03T21:13:58Z</dcterms:created>
  <dcterms:modified xsi:type="dcterms:W3CDTF">2023-08-10T15:01:12Z</dcterms:modified>
</cp:coreProperties>
</file>